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notesSlides/notesSlide13.xml" ContentType="application/vnd.openxmlformats-officedocument.presentationml.notesSlide+xml"/>
  <Override PartName="/ppt/ink/ink2.xml" ContentType="application/inkml+xml"/>
  <Override PartName="/ppt/notesSlides/notesSlide14.xml" ContentType="application/vnd.openxmlformats-officedocument.presentationml.notesSlide+xml"/>
  <Override PartName="/ppt/ink/ink3.xml" ContentType="application/inkml+xml"/>
  <Override PartName="/ppt/notesSlides/notesSlide15.xml" ContentType="application/vnd.openxmlformats-officedocument.presentationml.notesSlide+xml"/>
  <Override PartName="/ppt/ink/ink4.xml" ContentType="application/inkml+xml"/>
  <Override PartName="/ppt/notesSlides/notesSlide16.xml" ContentType="application/vnd.openxmlformats-officedocument.presentationml.notesSlide+xml"/>
  <Override PartName="/ppt/ink/ink5.xml" ContentType="application/inkml+xml"/>
  <Override PartName="/ppt/notesSlides/notesSlide17.xml" ContentType="application/vnd.openxmlformats-officedocument.presentationml.notesSlide+xml"/>
  <Override PartName="/ppt/ink/ink6.xml" ContentType="application/inkml+xml"/>
  <Override PartName="/ppt/notesSlides/notesSlide18.xml" ContentType="application/vnd.openxmlformats-officedocument.presentationml.notesSlide+xml"/>
  <Override PartName="/ppt/ink/ink7.xml" ContentType="application/inkml+xml"/>
  <Override PartName="/ppt/notesSlides/notesSlide19.xml" ContentType="application/vnd.openxmlformats-officedocument.presentationml.notesSlide+xml"/>
  <Override PartName="/ppt/ink/ink8.xml" ContentType="application/inkml+xml"/>
  <Override PartName="/ppt/notesSlides/notesSlide20.xml" ContentType="application/vnd.openxmlformats-officedocument.presentationml.notesSlide+xml"/>
  <Override PartName="/ppt/ink/ink9.xml" ContentType="application/inkml+xml"/>
  <Override PartName="/ppt/notesSlides/notesSlide21.xml" ContentType="application/vnd.openxmlformats-officedocument.presentationml.notesSlide+xml"/>
  <Override PartName="/ppt/ink/ink1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7" r:id="rId2"/>
    <p:sldId id="281" r:id="rId3"/>
    <p:sldId id="1315" r:id="rId4"/>
    <p:sldId id="1361" r:id="rId5"/>
    <p:sldId id="1363" r:id="rId6"/>
    <p:sldId id="1362" r:id="rId7"/>
    <p:sldId id="1345" r:id="rId8"/>
    <p:sldId id="467" r:id="rId9"/>
    <p:sldId id="1216" r:id="rId10"/>
    <p:sldId id="1364" r:id="rId11"/>
    <p:sldId id="532" r:id="rId12"/>
    <p:sldId id="1337" r:id="rId13"/>
    <p:sldId id="1366" r:id="rId14"/>
    <p:sldId id="1365" r:id="rId15"/>
    <p:sldId id="275" r:id="rId16"/>
    <p:sldId id="1283" r:id="rId17"/>
    <p:sldId id="1355" r:id="rId18"/>
    <p:sldId id="1379" r:id="rId19"/>
    <p:sldId id="1367" r:id="rId20"/>
    <p:sldId id="1376" r:id="rId21"/>
    <p:sldId id="1372" r:id="rId22"/>
    <p:sldId id="1374" r:id="rId23"/>
    <p:sldId id="1326" r:id="rId24"/>
    <p:sldId id="1378" r:id="rId25"/>
    <p:sldId id="1377" r:id="rId2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F8"/>
    <a:srgbClr val="FF6600"/>
    <a:srgbClr val="3333FF"/>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68" autoAdjust="0"/>
    <p:restoredTop sz="93741" autoAdjust="0"/>
  </p:normalViewPr>
  <p:slideViewPr>
    <p:cSldViewPr snapToGrid="0">
      <p:cViewPr varScale="1">
        <p:scale>
          <a:sx n="62" d="100"/>
          <a:sy n="62" d="100"/>
        </p:scale>
        <p:origin x="49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28/10/2025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DAE88-7102-FF27-9FBC-BC3E347CE49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E0FBBC1-4FC2-7D58-D088-4BCA52DEE1A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3C20BA3-F9E6-19FC-8B30-3756D0FD62BF}"/>
              </a:ext>
            </a:extLst>
          </p:cNvPr>
          <p:cNvSpPr>
            <a:spLocks noGrp="1"/>
          </p:cNvSpPr>
          <p:nvPr>
            <p:ph type="body" idx="1"/>
          </p:nvPr>
        </p:nvSpPr>
        <p:spPr/>
        <p:txBody>
          <a:bodyPr/>
          <a:lstStyle/>
          <a:p>
            <a:r>
              <a:rPr lang="fr-FR" dirty="0"/>
              <a:t>CP - Demander à un élève de l’expliquer. Énoncer ce qu’on cherche (Je cherche combien il y a à la fin quand on ajoute quelque chose, écrire la phrase réponse au tableau si besoin) et les autres étapes de la démarche. Demander aux élèves de résoudre le problème dans le mini-fichier (3-4 min). Corriger collectivement en reprenant la démarche point par point, en s’appuyant sur la stratégie P2 du Cahier de stratégies . Les élèves recopient la phrase réponse.</a:t>
            </a:r>
          </a:p>
          <a:p>
            <a:r>
              <a:rPr lang="fr-FR" dirty="0"/>
              <a:t>CE1 - ire le problème, vérifier sa compréhension en binômes en se demandant ce qu’on cherche. Donner 3-4 min aux élèves pour le chercher et noter la réponse chiffrée sur l’ardoise (pas la phrase réponse). Demander ensuite à 2-3 élèves de donner leur réponse et d’expliciter comment ils ont représenté le problème. Corriger à partir du diaporama en explicitant la démarche.</a:t>
            </a:r>
          </a:p>
        </p:txBody>
      </p:sp>
      <p:sp>
        <p:nvSpPr>
          <p:cNvPr id="4" name="Espace réservé du numéro de diapositive 3">
            <a:extLst>
              <a:ext uri="{FF2B5EF4-FFF2-40B4-BE49-F238E27FC236}">
                <a16:creationId xmlns:a16="http://schemas.microsoft.com/office/drawing/2014/main" id="{15D48C47-A1D4-A57B-6459-F5682DC466C0}"/>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44347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B4CB3-A087-B408-0F5C-78E47A47A95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11D5E0-D01B-D198-40F2-F996248415B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998BB8D-CF99-EDDF-9944-2A132D84CCC6}"/>
              </a:ext>
            </a:extLst>
          </p:cNvPr>
          <p:cNvSpPr>
            <a:spLocks noGrp="1"/>
          </p:cNvSpPr>
          <p:nvPr>
            <p:ph type="body" idx="1"/>
          </p:nvPr>
        </p:nvSpPr>
        <p:spPr/>
        <p:txBody>
          <a:bodyPr/>
          <a:lstStyle/>
          <a:p>
            <a:r>
              <a:rPr lang="fr-FR" dirty="0"/>
              <a:t>CP - Procéder de même avec le problème 3. En corrigeant, expliciter que c’est un problème de recherche du tout: Je cherche combien ça fait en tout quand on réunit deux col </a:t>
            </a:r>
            <a:r>
              <a:rPr lang="fr-FR" dirty="0" err="1"/>
              <a:t>lections</a:t>
            </a:r>
            <a:r>
              <a:rPr lang="fr-FR" dirty="0"/>
              <a:t> (stratégie P1).</a:t>
            </a:r>
          </a:p>
        </p:txBody>
      </p:sp>
      <p:sp>
        <p:nvSpPr>
          <p:cNvPr id="4" name="Espace réservé du numéro de diapositive 3">
            <a:extLst>
              <a:ext uri="{FF2B5EF4-FFF2-40B4-BE49-F238E27FC236}">
                <a16:creationId xmlns:a16="http://schemas.microsoft.com/office/drawing/2014/main" id="{9509B459-0F82-57DA-9C5B-6452754587F3}"/>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2827587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13ED-9DDE-7A0D-52E7-AC072F91F19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3FAD831-BFF7-0624-E4AF-1CD639839C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E3B498-B819-BA5D-B3FA-63288D1192B9}"/>
              </a:ext>
            </a:extLst>
          </p:cNvPr>
          <p:cNvSpPr>
            <a:spLocks noGrp="1"/>
          </p:cNvSpPr>
          <p:nvPr>
            <p:ph type="body" idx="1"/>
          </p:nvPr>
        </p:nvSpPr>
        <p:spPr/>
        <p:txBody>
          <a:bodyPr/>
          <a:lstStyle/>
          <a:p>
            <a:r>
              <a:rPr lang="fr-FR" dirty="0"/>
              <a:t>CP - Corriger le travail de classement en explicitant : quand les cubes sont bien organisés, je n’ai pas besoin de tout compter, je compte juste les dizaines (par exemple 1) et les unités (5). Le nombre représenté est alors 15. L’écrire dans un tableau D/U.</a:t>
            </a:r>
          </a:p>
          <a:p>
            <a:endParaRPr lang="fr-FR" dirty="0"/>
          </a:p>
        </p:txBody>
      </p:sp>
      <p:sp>
        <p:nvSpPr>
          <p:cNvPr id="4" name="Espace réservé du numéro de diapositive 3">
            <a:extLst>
              <a:ext uri="{FF2B5EF4-FFF2-40B4-BE49-F238E27FC236}">
                <a16:creationId xmlns:a16="http://schemas.microsoft.com/office/drawing/2014/main" id="{0E4CCCD9-788F-FC10-8AD1-61B779BFA9D7}"/>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3636469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046EE-3C4D-EAB9-1523-889B386C628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FEE8F47-1232-D4E8-30EE-9FB7FF816D6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5336D04-0B94-6E01-1D18-C38F96ACE16B}"/>
              </a:ext>
            </a:extLst>
          </p:cNvPr>
          <p:cNvSpPr>
            <a:spLocks noGrp="1"/>
          </p:cNvSpPr>
          <p:nvPr>
            <p:ph type="body" idx="1"/>
          </p:nvPr>
        </p:nvSpPr>
        <p:spPr/>
        <p:txBody>
          <a:bodyPr/>
          <a:lstStyle/>
          <a:p>
            <a:r>
              <a:rPr lang="fr-FR" dirty="0"/>
              <a:t>CP - Je peux lire les informations dans un nombre: le chiffre 7 m’indique qu’il y a 7 unités seules, et le chiffre 3 m’indique qu’il y a 3 dizaines. Je peux donc représenter le nombre avec 3 barres de dix et 7 cubes uni tés. Représenter le nombre en dessinant les dizaines de façon simplifiée (juste un long rectangle), ainsi que les cubes (juste un petit carré).</a:t>
            </a:r>
          </a:p>
          <a:p>
            <a:r>
              <a:rPr lang="fr-FR" dirty="0"/>
              <a:t>CE1 – Reformuler : une fraction, c’est un nombre qui représente le nombre de parts égales qu’on prend dans un tout, une unité. On connait le nom de deux fractions: un demi, quand on partage en deux, et un quart, quand on partage en quatre. La verbalisation est fondamentale. Il s’agit de faire comprendre aux élèves que les fractions permettent de représenter des nombres entre les entiers (1/4 représente le nombre rationnel 0,25). </a:t>
            </a:r>
          </a:p>
        </p:txBody>
      </p:sp>
      <p:sp>
        <p:nvSpPr>
          <p:cNvPr id="4" name="Espace réservé du numéro de diapositive 3">
            <a:extLst>
              <a:ext uri="{FF2B5EF4-FFF2-40B4-BE49-F238E27FC236}">
                <a16:creationId xmlns:a16="http://schemas.microsoft.com/office/drawing/2014/main" id="{5017D95A-4B02-2EB0-A146-ADB39F25531E}"/>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1970831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41C65-6BA5-8D01-A6AD-0917DAA1D37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049345C-3BBA-95F3-F0CB-7A5C5E75047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29BFBAE-C0D0-3772-9B00-99D3FCA5FE9C}"/>
              </a:ext>
            </a:extLst>
          </p:cNvPr>
          <p:cNvSpPr>
            <a:spLocks noGrp="1"/>
          </p:cNvSpPr>
          <p:nvPr>
            <p:ph type="body" idx="1"/>
          </p:nvPr>
        </p:nvSpPr>
        <p:spPr/>
        <p:txBody>
          <a:bodyPr/>
          <a:lstStyle/>
          <a:p>
            <a:r>
              <a:rPr lang="fr-FR" dirty="0"/>
              <a:t>CP - Je peux lire les informations dans un nombre: le chiffre 7 m’indique qu’il y a 7 unités seules, et le chiffre 3 m’indique qu’il y a 3 dizaines. Je peux donc représenter le nombre avec 3 barres de dix et 7 cubes uni tés. Représenter le nombre en dessinant les dizaines de façon simplifiée (juste un long rectangle), ainsi que les cubes (juste un petit carré).</a:t>
            </a:r>
          </a:p>
        </p:txBody>
      </p:sp>
      <p:sp>
        <p:nvSpPr>
          <p:cNvPr id="4" name="Espace réservé du numéro de diapositive 3">
            <a:extLst>
              <a:ext uri="{FF2B5EF4-FFF2-40B4-BE49-F238E27FC236}">
                <a16:creationId xmlns:a16="http://schemas.microsoft.com/office/drawing/2014/main" id="{2DB8C2D9-C5B0-3391-9D15-37B77E7C9BB0}"/>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2448373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E8DBC-CF55-C08C-D4A0-9990FB78EC4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0E5A8C5-A83E-2996-3DFB-6C4CD1037C5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A7B99B-5184-F580-C0B7-F493B532DB1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B21CC3C-B891-8099-DC06-51EBA0AB503F}"/>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1359824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7F126-8274-D65D-EDA2-2F1AB564C61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251C90F-ADE9-1965-028A-3213919E544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67C13C6-B482-6E2B-E66D-67BE3E62A9D5}"/>
              </a:ext>
            </a:extLst>
          </p:cNvPr>
          <p:cNvSpPr>
            <a:spLocks noGrp="1"/>
          </p:cNvSpPr>
          <p:nvPr>
            <p:ph type="body" idx="1"/>
          </p:nvPr>
        </p:nvSpPr>
        <p:spPr/>
        <p:txBody>
          <a:bodyPr/>
          <a:lstStyle/>
          <a:p>
            <a:r>
              <a:rPr lang="fr-FR" dirty="0"/>
              <a:t>CE1 - Expliciter ensuite l’écriture mathématique sur la diapositive suivante: En mathématiques, il y a une écriture particulière pour représenter les fractions. Le nombre au-dessus du trait s’appelle le «numérateur»: il désigne le nombre de parts dont on parle. Le nombre en dessous du trait s’appelle le «dénominateur» : il désigne le nombre de parts égales de partage de l’unité. Le «1» en haut (numérateur) indique que je prends une part. Le «2» en bas (dénominateur) indique que j’ai découpé l’unité, le tout, en 2 parts égales. Expliquer les deux autres exemples de la même façon. </a:t>
            </a:r>
          </a:p>
        </p:txBody>
      </p:sp>
      <p:sp>
        <p:nvSpPr>
          <p:cNvPr id="4" name="Espace réservé du numéro de diapositive 3">
            <a:extLst>
              <a:ext uri="{FF2B5EF4-FFF2-40B4-BE49-F238E27FC236}">
                <a16:creationId xmlns:a16="http://schemas.microsoft.com/office/drawing/2014/main" id="{8844EE57-D8B2-55DE-C5AC-9386BDB45A15}"/>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654678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B60E9-A206-32C5-704A-3530A9CB785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7822F01-84D5-8973-82A8-FE79E036F77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75AE6E4-691D-09D1-3694-387FA5E7059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72BEF98-B43F-7F95-DF7F-AEA8A9B67242}"/>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3553961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DF088-DFAF-5695-BA38-6E738ABF04C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6532595-5E5D-9417-9647-6BCADE16FD4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AECA2F8-7336-E2F8-DD13-BD673109D985}"/>
              </a:ext>
            </a:extLst>
          </p:cNvPr>
          <p:cNvSpPr>
            <a:spLocks noGrp="1"/>
          </p:cNvSpPr>
          <p:nvPr>
            <p:ph type="body" idx="1"/>
          </p:nvPr>
        </p:nvSpPr>
        <p:spPr/>
        <p:txBody>
          <a:bodyPr/>
          <a:lstStyle/>
          <a:p>
            <a:r>
              <a:rPr lang="fr-FR" dirty="0"/>
              <a:t>CE1 - Quand je partage la bande en quatre parties équivalentes, j’obtiens quatre parties qui s’appellent des quarts. Il faut quatre quarts pour faire le tout. Ajouter: On peut voir que deux quarts mesurent la même longueur que «un demi». </a:t>
            </a:r>
          </a:p>
        </p:txBody>
      </p:sp>
      <p:sp>
        <p:nvSpPr>
          <p:cNvPr id="4" name="Espace réservé du numéro de diapositive 3">
            <a:extLst>
              <a:ext uri="{FF2B5EF4-FFF2-40B4-BE49-F238E27FC236}">
                <a16:creationId xmlns:a16="http://schemas.microsoft.com/office/drawing/2014/main" id="{BB0B9FCF-9F42-1FAB-8FAD-1390724A5C94}"/>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251263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D3797-3FD2-D24C-CF6A-6AE52F50754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DDA8FC-4594-DE8F-432B-7187965D32A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DF62488-5A4A-3D8F-DC9C-1AC4FE9CB0C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CE1 - Distribuer une autre bande de papier à chaque élève et demander aux élèves de la partager en trois. Si besoin, leur dire de mesurer 7 cm pour avoir un repère. Quand je partage la bande en trois parties équivalentes, j’obtiens trois parties qui s’appellent des tiers. Il faut trois tiers pour faire le tout.</a:t>
            </a:r>
          </a:p>
          <a:p>
            <a:endParaRPr lang="fr-FR" dirty="0"/>
          </a:p>
        </p:txBody>
      </p:sp>
      <p:sp>
        <p:nvSpPr>
          <p:cNvPr id="4" name="Espace réservé du numéro de diapositive 3">
            <a:extLst>
              <a:ext uri="{FF2B5EF4-FFF2-40B4-BE49-F238E27FC236}">
                <a16:creationId xmlns:a16="http://schemas.microsoft.com/office/drawing/2014/main" id="{884416AE-93FF-200A-B70A-AB0AA5499146}"/>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551166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176F4-D778-A296-5971-AC7DDAF9CB5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2D61058-1AD3-4FEF-35D3-6DF8A48515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C3BE4B7-7470-81AB-806E-4289B6FD404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BD3BCB2-B179-D28A-C8FE-97B23EF5FD2E}"/>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749786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743E0-7A56-81AA-565C-82295B3DD09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E62618-9230-4FE5-CD0D-CF2C640D1ED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7CC1648-53D7-A0C5-A95B-C6878DA2A27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FE2F4AF-B9FA-2B77-F4A6-32CC7A30857A}"/>
              </a:ext>
            </a:extLst>
          </p:cNvPr>
          <p:cNvSpPr>
            <a:spLocks noGrp="1"/>
          </p:cNvSpPr>
          <p:nvPr>
            <p:ph type="sldNum" sz="quarter" idx="5"/>
          </p:nvPr>
        </p:nvSpPr>
        <p:spPr/>
        <p:txBody>
          <a:bodyPr/>
          <a:lstStyle/>
          <a:p>
            <a:fld id="{6346C204-3D0E-43E8-BBCD-7E99DCEB2462}" type="slidenum">
              <a:rPr lang="fr-FR" smtClean="0"/>
              <a:t>24</a:t>
            </a:fld>
            <a:endParaRPr lang="fr-FR"/>
          </a:p>
        </p:txBody>
      </p:sp>
    </p:spTree>
    <p:extLst>
      <p:ext uri="{BB962C8B-B14F-4D97-AF65-F5344CB8AC3E}">
        <p14:creationId xmlns:p14="http://schemas.microsoft.com/office/powerpoint/2010/main" val="1734541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8E51D-5ACF-BC45-1846-E8A16C35042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A6EF46C-C2D9-9747-4AFB-845814BD326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4B1E687-2C5D-843B-3AD4-AE68F386A28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607E80A-1C97-116A-8D68-1B345845F664}"/>
              </a:ext>
            </a:extLst>
          </p:cNvPr>
          <p:cNvSpPr>
            <a:spLocks noGrp="1"/>
          </p:cNvSpPr>
          <p:nvPr>
            <p:ph type="sldNum" sz="quarter" idx="5"/>
          </p:nvPr>
        </p:nvSpPr>
        <p:spPr/>
        <p:txBody>
          <a:bodyPr/>
          <a:lstStyle/>
          <a:p>
            <a:fld id="{6346C204-3D0E-43E8-BBCD-7E99DCEB2462}" type="slidenum">
              <a:rPr lang="fr-FR" smtClean="0"/>
              <a:t>25</a:t>
            </a:fld>
            <a:endParaRPr lang="fr-FR"/>
          </a:p>
        </p:txBody>
      </p:sp>
    </p:spTree>
    <p:extLst>
      <p:ext uri="{BB962C8B-B14F-4D97-AF65-F5344CB8AC3E}">
        <p14:creationId xmlns:p14="http://schemas.microsoft.com/office/powerpoint/2010/main" val="3773451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47B10-350C-45BE-F3E4-59C5D4D0E3B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8EE4E5-16D6-F1CC-E8EB-E35AEF5FBB0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68DCD21-3D1A-5107-7249-F941639F388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4635387-1E74-0368-C743-081DFB096D5C}"/>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1390076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DEDEA-2279-3A27-95E7-C58A3F0C1FB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ACB15A-0965-AC45-1B96-6ABCEEE6D6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D724453-7DF9-3BE1-FA80-0C21CCDC1FB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A9813F4-4485-A43F-946F-613B9BDC4FE9}"/>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1468190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83719-07BC-97FB-1D06-39048D251D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6A423F7-2F72-9EBE-4AA2-AA95DF3FB51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82A5899-9D52-F561-F555-694F4559259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451DEA4-892D-692F-ED88-C133FA199379}"/>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4007047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5C2A7C-316D-C5DA-AC72-3BAF2C66759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181DAE2-F3F7-9AE1-0676-7BAF8050623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69015C1-C5A7-8278-6450-845C609F6798}"/>
              </a:ext>
            </a:extLst>
          </p:cNvPr>
          <p:cNvSpPr>
            <a:spLocks noGrp="1"/>
          </p:cNvSpPr>
          <p:nvPr>
            <p:ph type="body" idx="1"/>
          </p:nvPr>
        </p:nvSpPr>
        <p:spPr/>
        <p:txBody>
          <a:bodyPr/>
          <a:lstStyle/>
          <a:p>
            <a:r>
              <a:rPr lang="fr-FR" dirty="0"/>
              <a:t>CP - 33 et 19    CE1 - 412 et 393 </a:t>
            </a:r>
          </a:p>
          <a:p>
            <a:r>
              <a:rPr lang="fr-FR" dirty="0"/>
              <a:t>Corriger au tableau en faisant verbaliser la relation entre les deux nombres: 33 est plus grand que 19, 412 est plus grand que 393. </a:t>
            </a:r>
          </a:p>
          <a:p>
            <a:r>
              <a:rPr lang="fr-FR" dirty="0"/>
              <a:t>Expliciter la correction : Le symbole est ouvert du côté du nombre le plus grand. </a:t>
            </a:r>
          </a:p>
          <a:p>
            <a:r>
              <a:rPr lang="fr-FR" dirty="0"/>
              <a:t>Recommencer avec les nombres : CP - 21 et 29     CE1 - 721 et 809 </a:t>
            </a:r>
          </a:p>
          <a:p>
            <a:r>
              <a:rPr lang="fr-FR" dirty="0"/>
              <a:t>CP - 27 et 31         CE1 -  207 et 131</a:t>
            </a:r>
          </a:p>
        </p:txBody>
      </p:sp>
      <p:sp>
        <p:nvSpPr>
          <p:cNvPr id="4" name="Espace réservé du numéro de diapositive 3">
            <a:extLst>
              <a:ext uri="{FF2B5EF4-FFF2-40B4-BE49-F238E27FC236}">
                <a16:creationId xmlns:a16="http://schemas.microsoft.com/office/drawing/2014/main" id="{18E1B829-3A01-85F3-26E6-D87E729CC277}"/>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3766841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D8637-93BB-CEA3-A32B-B0B7ED71D8E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F28DD2E-0181-22B8-3F4E-7D3E09BAA0E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C04F37B-6F26-DD97-07E9-617DA28C6A61}"/>
              </a:ext>
            </a:extLst>
          </p:cNvPr>
          <p:cNvSpPr>
            <a:spLocks noGrp="1"/>
          </p:cNvSpPr>
          <p:nvPr>
            <p:ph type="body" idx="1"/>
          </p:nvPr>
        </p:nvSpPr>
        <p:spPr/>
        <p:txBody>
          <a:bodyPr/>
          <a:lstStyle/>
          <a:p>
            <a:r>
              <a:rPr lang="fr-FR" dirty="0"/>
              <a:t>CP - 8 + 1 = …  17 + 2 = …  23 + 1 = …  25 + 2 = … 32 + 1 = …  18 - 1 = …  24 - 2 = …  29 - 1 = … 37 - 2 = …  43 - 1 = … Corriger après chaque calcul avec la bande numérique </a:t>
            </a:r>
          </a:p>
          <a:p>
            <a:endParaRPr lang="fr-FR" dirty="0"/>
          </a:p>
          <a:p>
            <a:r>
              <a:rPr lang="fr-FR" dirty="0"/>
              <a:t>CE1 - 103 + 1 = …  108 + 2 = …  155 + 1 = …  139 + 1 = … 177 + 2 = …  108 – 1 = …  124 – 2 = …  169 – 1 = … 157 – 2 = …        203 – 1 = …   Corriger après chaque calcul en examinant les procédures possibles: Ajouter 1, c’est prendre le suivant. Ajouter 2, c’est ajouter 1 deux fois de suite ou bien décomposer: 178+2 = 170 + 8 + 2 = 170 + 10…</a:t>
            </a:r>
          </a:p>
          <a:p>
            <a:endParaRPr lang="fr-FR" dirty="0"/>
          </a:p>
          <a:p>
            <a:r>
              <a:rPr lang="fr-FR" dirty="0"/>
              <a:t>La tâche est double : d’abord transcoder le nombre (passer de l’oral à l’écrit), puis calculer. Cela entraine la construction d’images mentales. Un diaporama qui affiche les nombres serait réducteur ici. Il est possible de faire noter un score (il y a 10 calculs) pour s’en servir comme évaluation formative rapide.</a:t>
            </a:r>
          </a:p>
        </p:txBody>
      </p:sp>
      <p:sp>
        <p:nvSpPr>
          <p:cNvPr id="4" name="Espace réservé du numéro de diapositive 3">
            <a:extLst>
              <a:ext uri="{FF2B5EF4-FFF2-40B4-BE49-F238E27FC236}">
                <a16:creationId xmlns:a16="http://schemas.microsoft.com/office/drawing/2014/main" id="{E1F52E4B-7196-88D8-150A-6F0B46F1C0AC}"/>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2997777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64407-D460-83D9-3C36-8E4103CD22F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3FEDDD1-5CD0-A7F2-FA4A-CCDE25A36B5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86940AA-5B9E-3931-8CA4-E6B7BC0D07BD}"/>
              </a:ext>
            </a:extLst>
          </p:cNvPr>
          <p:cNvSpPr>
            <a:spLocks noGrp="1"/>
          </p:cNvSpPr>
          <p:nvPr>
            <p:ph type="body" idx="1"/>
          </p:nvPr>
        </p:nvSpPr>
        <p:spPr/>
        <p:txBody>
          <a:bodyPr/>
          <a:lstStyle/>
          <a:p>
            <a:r>
              <a:rPr lang="fr-FR" dirty="0"/>
              <a:t>CP - Demander à un élève de l’expliquer. Énoncer ce qu’on cherche (Je cherche combien il y a à la fin quand on ajoute quelque chose, écrire la phrase réponse au tableau si besoin) et les autres étapes de la démarche. Demander aux élèves de résoudre le problème dans le mini-fichier (3-4 min). Corriger collectivement en reprenant la démarche point par point, en s’appuyant sur la stratégie P2 du Cahier de stratégies . Les élèves recopient la phrase réponse.</a:t>
            </a:r>
          </a:p>
          <a:p>
            <a:r>
              <a:rPr lang="fr-FR" dirty="0"/>
              <a:t>CE1 - ire le problème, vérifier sa compréhension en binômes en se demandant ce qu’on cherche. Donner 3-4 min aux élèves pour le chercher et noter la réponse chiffrée sur l’ardoise (pas la phrase réponse). Demander ensuite à 2-3 élèves de donner leur réponse et d’expliciter comment ils ont représenté le problème. Corriger à partir du diaporama en explicitant la démarche.</a:t>
            </a:r>
          </a:p>
        </p:txBody>
      </p:sp>
      <p:sp>
        <p:nvSpPr>
          <p:cNvPr id="4" name="Espace réservé du numéro de diapositive 3">
            <a:extLst>
              <a:ext uri="{FF2B5EF4-FFF2-40B4-BE49-F238E27FC236}">
                <a16:creationId xmlns:a16="http://schemas.microsoft.com/office/drawing/2014/main" id="{382BB225-AECC-FF55-2A96-C13B6CA97A42}"/>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3005526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customXml" Target="../ink/ink1.xml"/><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10.png"/></Relationships>
</file>

<file path=ppt/slides/_rels/slide18.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5.png"/><Relationship Id="rId4" Type="http://schemas.openxmlformats.org/officeDocument/2006/relationships/image" Target="../media/image140.png"/></Relationships>
</file>

<file path=ppt/slides/_rels/slide19.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3.png"/><Relationship Id="rId4" Type="http://schemas.openxmlformats.org/officeDocument/2006/relationships/image" Target="../media/image14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ustomXml" Target="../ink/ink5.xml"/><Relationship Id="rId7"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3.png"/><Relationship Id="rId4" Type="http://schemas.openxmlformats.org/officeDocument/2006/relationships/image" Target="../media/image140.png"/></Relationships>
</file>

<file path=ppt/slides/_rels/slide21.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3.png"/><Relationship Id="rId4" Type="http://schemas.openxmlformats.org/officeDocument/2006/relationships/image" Target="../media/image140.png"/></Relationships>
</file>

<file path=ppt/slides/_rels/slide22.xml.rels><?xml version="1.0" encoding="UTF-8" standalone="yes"?>
<Relationships xmlns="http://schemas.openxmlformats.org/package/2006/relationships"><Relationship Id="rId3" Type="http://schemas.openxmlformats.org/officeDocument/2006/relationships/customXml" Target="../ink/ink7.xml"/><Relationship Id="rId7"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3.png"/><Relationship Id="rId4" Type="http://schemas.openxmlformats.org/officeDocument/2006/relationships/image" Target="../media/image140.png"/></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customXml" Target="../ink/ink8.xml"/><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NULL"/><Relationship Id="rId9" Type="http://schemas.openxmlformats.org/officeDocument/2006/relationships/image" Target="../media/image16.jpeg"/></Relationships>
</file>

<file path=ppt/slides/_rels/slide2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customXml" Target="../ink/ink9.xml"/><Relationship Id="rId7"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4.png"/><Relationship Id="rId4" Type="http://schemas.openxmlformats.org/officeDocument/2006/relationships/image" Target="../media/image140.png"/><Relationship Id="rId9" Type="http://schemas.openxmlformats.org/officeDocument/2006/relationships/image" Target="../media/image24.png"/></Relationships>
</file>

<file path=ppt/slides/_rels/slide2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customXml" Target="../ink/ink10.xml"/><Relationship Id="rId7"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40.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30</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73D04-1107-E6D9-8296-A63032FA9E23}"/>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2763B798-83A9-847C-9BDF-C8CD08615821}"/>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4" name="Image 3">
            <a:extLst>
              <a:ext uri="{FF2B5EF4-FFF2-40B4-BE49-F238E27FC236}">
                <a16:creationId xmlns:a16="http://schemas.microsoft.com/office/drawing/2014/main" id="{1110C3FA-7003-D6BC-0E4B-40CE02D00D2F}"/>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D38DC912-C61D-951D-55AA-85081B387A9B}"/>
              </a:ext>
            </a:extLst>
          </p:cNvPr>
          <p:cNvSpPr txBox="1"/>
          <p:nvPr/>
        </p:nvSpPr>
        <p:spPr>
          <a:xfrm>
            <a:off x="2998327" y="2055939"/>
            <a:ext cx="6042423" cy="646331"/>
          </a:xfrm>
          <a:prstGeom prst="rect">
            <a:avLst/>
          </a:prstGeom>
          <a:noFill/>
        </p:spPr>
        <p:txBody>
          <a:bodyPr wrap="none" rtlCol="0">
            <a:spAutoFit/>
          </a:bodyPr>
          <a:lstStyle/>
          <a:p>
            <a:r>
              <a:rPr lang="fr-FR" sz="3600" dirty="0"/>
              <a:t>Ecris et résous les calculs dictés</a:t>
            </a:r>
          </a:p>
        </p:txBody>
      </p:sp>
    </p:spTree>
    <p:extLst>
      <p:ext uri="{BB962C8B-B14F-4D97-AF65-F5344CB8AC3E}">
        <p14:creationId xmlns:p14="http://schemas.microsoft.com/office/powerpoint/2010/main" val="2805903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93679" y="3009900"/>
              <a:ext cx="8137133" cy="1025352"/>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a:t>
              </a: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027353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549CC-2F11-EE07-39CD-9A40D9DD80EA}"/>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6F9220-CB67-1115-C088-307DA4A6794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12" name="Image 11">
            <a:extLst>
              <a:ext uri="{FF2B5EF4-FFF2-40B4-BE49-F238E27FC236}">
                <a16:creationId xmlns:a16="http://schemas.microsoft.com/office/drawing/2014/main" id="{F2D3D8A7-3E9D-FEC7-0667-097FCD46C361}"/>
              </a:ext>
            </a:extLst>
          </p:cNvPr>
          <p:cNvPicPr>
            <a:picLocks noChangeAspect="1"/>
          </p:cNvPicPr>
          <p:nvPr/>
        </p:nvPicPr>
        <p:blipFill>
          <a:blip r:embed="rId3"/>
          <a:stretch>
            <a:fillRect/>
          </a:stretch>
        </p:blipFill>
        <p:spPr>
          <a:xfrm>
            <a:off x="10991080" y="111694"/>
            <a:ext cx="1038797" cy="1038797"/>
          </a:xfrm>
          <a:prstGeom prst="rect">
            <a:avLst/>
          </a:prstGeom>
        </p:spPr>
      </p:pic>
      <p:cxnSp>
        <p:nvCxnSpPr>
          <p:cNvPr id="2" name="Connecteur droit 1">
            <a:extLst>
              <a:ext uri="{FF2B5EF4-FFF2-40B4-BE49-F238E27FC236}">
                <a16:creationId xmlns:a16="http://schemas.microsoft.com/office/drawing/2014/main" id="{983881B1-D1DC-2618-A027-8228A930AFD7}"/>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075D89F7-F642-062F-2195-868A2687274A}"/>
              </a:ext>
            </a:extLst>
          </p:cNvPr>
          <p:cNvPicPr>
            <a:picLocks noChangeAspect="1"/>
          </p:cNvPicPr>
          <p:nvPr/>
        </p:nvPicPr>
        <p:blipFill>
          <a:blip r:embed="rId4"/>
          <a:stretch>
            <a:fillRect/>
          </a:stretch>
        </p:blipFill>
        <p:spPr>
          <a:xfrm>
            <a:off x="1025841" y="111694"/>
            <a:ext cx="1337213" cy="1895500"/>
          </a:xfrm>
          <a:prstGeom prst="rect">
            <a:avLst/>
          </a:prstGeom>
        </p:spPr>
      </p:pic>
      <p:sp>
        <p:nvSpPr>
          <p:cNvPr id="5" name="ZoneTexte 4">
            <a:extLst>
              <a:ext uri="{FF2B5EF4-FFF2-40B4-BE49-F238E27FC236}">
                <a16:creationId xmlns:a16="http://schemas.microsoft.com/office/drawing/2014/main" id="{E8D86E63-D443-10CD-A455-7C09BCB14C05}"/>
              </a:ext>
            </a:extLst>
          </p:cNvPr>
          <p:cNvSpPr txBox="1"/>
          <p:nvPr/>
        </p:nvSpPr>
        <p:spPr>
          <a:xfrm>
            <a:off x="449496" y="2782669"/>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ensemble le </a:t>
            </a:r>
            <a:r>
              <a:rPr lang="fr-FR" sz="2600" b="1" dirty="0"/>
              <a:t>problème 2</a:t>
            </a:r>
          </a:p>
          <a:p>
            <a:r>
              <a:rPr lang="fr-FR" sz="2600" b="1" dirty="0"/>
              <a:t>3/ </a:t>
            </a:r>
            <a:r>
              <a:rPr lang="fr-FR" sz="2600" dirty="0"/>
              <a:t>Peux-tu l’expliquer ?</a:t>
            </a:r>
            <a:endParaRPr lang="fr-FR" sz="2600" b="1" dirty="0"/>
          </a:p>
          <a:p>
            <a:r>
              <a:rPr lang="fr-FR" sz="2600" b="1" dirty="0"/>
              <a:t>4/ </a:t>
            </a:r>
            <a:r>
              <a:rPr lang="fr-FR" sz="2600" dirty="0"/>
              <a:t>Résous le problème</a:t>
            </a:r>
            <a:endParaRPr lang="fr-FR" sz="2600" b="1" dirty="0"/>
          </a:p>
        </p:txBody>
      </p:sp>
      <p:pic>
        <p:nvPicPr>
          <p:cNvPr id="6" name="Image 5">
            <a:extLst>
              <a:ext uri="{FF2B5EF4-FFF2-40B4-BE49-F238E27FC236}">
                <a16:creationId xmlns:a16="http://schemas.microsoft.com/office/drawing/2014/main" id="{5AAF232F-0C04-859F-C3B0-2A2B57C045C6}"/>
              </a:ext>
            </a:extLst>
          </p:cNvPr>
          <p:cNvPicPr>
            <a:picLocks noChangeAspect="1"/>
          </p:cNvPicPr>
          <p:nvPr/>
        </p:nvPicPr>
        <p:blipFill>
          <a:blip r:embed="rId5"/>
          <a:stretch>
            <a:fillRect/>
          </a:stretch>
        </p:blipFill>
        <p:spPr>
          <a:xfrm>
            <a:off x="2647361" y="111694"/>
            <a:ext cx="1210860" cy="1663316"/>
          </a:xfrm>
          <a:prstGeom prst="rect">
            <a:avLst/>
          </a:prstGeom>
        </p:spPr>
      </p:pic>
      <p:pic>
        <p:nvPicPr>
          <p:cNvPr id="16" name="Image 15">
            <a:extLst>
              <a:ext uri="{FF2B5EF4-FFF2-40B4-BE49-F238E27FC236}">
                <a16:creationId xmlns:a16="http://schemas.microsoft.com/office/drawing/2014/main" id="{E81B5B9F-56D4-0583-EA1E-7CF349AA512D}"/>
              </a:ext>
            </a:extLst>
          </p:cNvPr>
          <p:cNvPicPr>
            <a:picLocks noChangeAspect="1"/>
          </p:cNvPicPr>
          <p:nvPr/>
        </p:nvPicPr>
        <p:blipFill>
          <a:blip r:embed="rId6"/>
          <a:stretch>
            <a:fillRect/>
          </a:stretch>
        </p:blipFill>
        <p:spPr>
          <a:xfrm>
            <a:off x="6340393" y="1071457"/>
            <a:ext cx="5741358" cy="4989101"/>
          </a:xfrm>
          <a:prstGeom prst="rect">
            <a:avLst/>
          </a:prstGeom>
        </p:spPr>
      </p:pic>
    </p:spTree>
    <p:extLst>
      <p:ext uri="{BB962C8B-B14F-4D97-AF65-F5344CB8AC3E}">
        <p14:creationId xmlns:p14="http://schemas.microsoft.com/office/powerpoint/2010/main" val="3363580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104D2-1310-640E-AFBA-99CE751008B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3BED7CE4-8578-5020-D56E-516FFCD486C5}"/>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12" name="Image 11">
            <a:extLst>
              <a:ext uri="{FF2B5EF4-FFF2-40B4-BE49-F238E27FC236}">
                <a16:creationId xmlns:a16="http://schemas.microsoft.com/office/drawing/2014/main" id="{671EE754-EE70-24BB-F386-0A55873F0C5F}"/>
              </a:ext>
            </a:extLst>
          </p:cNvPr>
          <p:cNvPicPr>
            <a:picLocks noChangeAspect="1"/>
          </p:cNvPicPr>
          <p:nvPr/>
        </p:nvPicPr>
        <p:blipFill>
          <a:blip r:embed="rId3"/>
          <a:stretch>
            <a:fillRect/>
          </a:stretch>
        </p:blipFill>
        <p:spPr>
          <a:xfrm>
            <a:off x="10991080" y="111694"/>
            <a:ext cx="1038797" cy="1038797"/>
          </a:xfrm>
          <a:prstGeom prst="rect">
            <a:avLst/>
          </a:prstGeom>
        </p:spPr>
      </p:pic>
      <p:cxnSp>
        <p:nvCxnSpPr>
          <p:cNvPr id="2" name="Connecteur droit 1">
            <a:extLst>
              <a:ext uri="{FF2B5EF4-FFF2-40B4-BE49-F238E27FC236}">
                <a16:creationId xmlns:a16="http://schemas.microsoft.com/office/drawing/2014/main" id="{26FB2C75-563E-45B2-B597-480D42C28FDC}"/>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1FD787A4-7911-8455-1CDA-8B49489BA808}"/>
              </a:ext>
            </a:extLst>
          </p:cNvPr>
          <p:cNvPicPr>
            <a:picLocks noChangeAspect="1"/>
          </p:cNvPicPr>
          <p:nvPr/>
        </p:nvPicPr>
        <p:blipFill>
          <a:blip r:embed="rId4"/>
          <a:stretch>
            <a:fillRect/>
          </a:stretch>
        </p:blipFill>
        <p:spPr>
          <a:xfrm>
            <a:off x="1025841" y="111694"/>
            <a:ext cx="1337213" cy="1895500"/>
          </a:xfrm>
          <a:prstGeom prst="rect">
            <a:avLst/>
          </a:prstGeom>
        </p:spPr>
      </p:pic>
      <p:sp>
        <p:nvSpPr>
          <p:cNvPr id="5" name="ZoneTexte 4">
            <a:extLst>
              <a:ext uri="{FF2B5EF4-FFF2-40B4-BE49-F238E27FC236}">
                <a16:creationId xmlns:a16="http://schemas.microsoft.com/office/drawing/2014/main" id="{459AB6B0-94D9-55FC-8262-81818D29A3EB}"/>
              </a:ext>
            </a:extLst>
          </p:cNvPr>
          <p:cNvSpPr txBox="1"/>
          <p:nvPr/>
        </p:nvSpPr>
        <p:spPr>
          <a:xfrm>
            <a:off x="449496" y="2782669"/>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ensemble le </a:t>
            </a:r>
            <a:r>
              <a:rPr lang="fr-FR" sz="2600" b="1" dirty="0"/>
              <a:t>problème 2</a:t>
            </a:r>
          </a:p>
          <a:p>
            <a:r>
              <a:rPr lang="fr-FR" sz="2600" b="1" dirty="0"/>
              <a:t>3/ </a:t>
            </a:r>
            <a:r>
              <a:rPr lang="fr-FR" sz="2600" dirty="0"/>
              <a:t>Peux-tu l’expliquer ?</a:t>
            </a:r>
            <a:endParaRPr lang="fr-FR" sz="2600" b="1" dirty="0"/>
          </a:p>
          <a:p>
            <a:r>
              <a:rPr lang="fr-FR" sz="2600" b="1" dirty="0"/>
              <a:t>4/ </a:t>
            </a:r>
            <a:r>
              <a:rPr lang="fr-FR" sz="2600" dirty="0"/>
              <a:t>Résous le problème</a:t>
            </a:r>
            <a:endParaRPr lang="fr-FR" sz="2600" b="1" dirty="0"/>
          </a:p>
        </p:txBody>
      </p:sp>
      <p:pic>
        <p:nvPicPr>
          <p:cNvPr id="6" name="Image 5">
            <a:extLst>
              <a:ext uri="{FF2B5EF4-FFF2-40B4-BE49-F238E27FC236}">
                <a16:creationId xmlns:a16="http://schemas.microsoft.com/office/drawing/2014/main" id="{5D82837D-0C30-920F-7AA4-DEC9746C8E5E}"/>
              </a:ext>
            </a:extLst>
          </p:cNvPr>
          <p:cNvPicPr>
            <a:picLocks noChangeAspect="1"/>
          </p:cNvPicPr>
          <p:nvPr/>
        </p:nvPicPr>
        <p:blipFill>
          <a:blip r:embed="rId5"/>
          <a:stretch>
            <a:fillRect/>
          </a:stretch>
        </p:blipFill>
        <p:spPr>
          <a:xfrm>
            <a:off x="2647361" y="111694"/>
            <a:ext cx="1210860" cy="1663316"/>
          </a:xfrm>
          <a:prstGeom prst="rect">
            <a:avLst/>
          </a:prstGeom>
        </p:spPr>
      </p:pic>
      <p:sp>
        <p:nvSpPr>
          <p:cNvPr id="11" name="ZoneTexte 10">
            <a:extLst>
              <a:ext uri="{FF2B5EF4-FFF2-40B4-BE49-F238E27FC236}">
                <a16:creationId xmlns:a16="http://schemas.microsoft.com/office/drawing/2014/main" id="{4B0D5B46-F001-9FFF-271D-15AE61CAE61E}"/>
              </a:ext>
            </a:extLst>
          </p:cNvPr>
          <p:cNvSpPr txBox="1"/>
          <p:nvPr/>
        </p:nvSpPr>
        <p:spPr>
          <a:xfrm>
            <a:off x="6726759" y="1313345"/>
            <a:ext cx="5303118" cy="461665"/>
          </a:xfrm>
          <a:prstGeom prst="rect">
            <a:avLst/>
          </a:prstGeom>
          <a:noFill/>
        </p:spPr>
        <p:txBody>
          <a:bodyPr wrap="square" rtlCol="0">
            <a:spAutoFit/>
          </a:bodyPr>
          <a:lstStyle/>
          <a:p>
            <a:r>
              <a:rPr lang="fr-FR" sz="2400" dirty="0"/>
              <a:t>Lisons le problème</a:t>
            </a:r>
            <a:endParaRPr lang="fr-FR" sz="2400" b="1" dirty="0">
              <a:latin typeface="Arial" panose="020B0604020202020204" pitchFamily="34" charset="0"/>
              <a:cs typeface="Arial" panose="020B0604020202020204" pitchFamily="34" charset="0"/>
            </a:endParaRPr>
          </a:p>
        </p:txBody>
      </p:sp>
      <p:sp>
        <p:nvSpPr>
          <p:cNvPr id="14" name="ZoneTexte 13">
            <a:extLst>
              <a:ext uri="{FF2B5EF4-FFF2-40B4-BE49-F238E27FC236}">
                <a16:creationId xmlns:a16="http://schemas.microsoft.com/office/drawing/2014/main" id="{71125AD1-D1A1-5F33-C9CE-B935C3F97BAD}"/>
              </a:ext>
            </a:extLst>
          </p:cNvPr>
          <p:cNvSpPr txBox="1"/>
          <p:nvPr/>
        </p:nvSpPr>
        <p:spPr>
          <a:xfrm>
            <a:off x="6436049" y="2253984"/>
            <a:ext cx="5029122" cy="2579507"/>
          </a:xfrm>
          <a:prstGeom prst="rect">
            <a:avLst/>
          </a:prstGeom>
          <a:solidFill>
            <a:srgbClr val="FFE79D"/>
          </a:solidFill>
        </p:spPr>
        <p:txBody>
          <a:bodyPr wrap="square" lIns="252000" tIns="180000" rIns="252000" bIns="180000">
            <a:spAutoFit/>
          </a:bodyPr>
          <a:lstStyle/>
          <a:p>
            <a:r>
              <a:rPr lang="fr-FR" sz="2400" dirty="0">
                <a:solidFill>
                  <a:schemeClr val="tx1"/>
                </a:solidFill>
              </a:rPr>
              <a:t>Maman a acheté une boite </a:t>
            </a:r>
            <a:br>
              <a:rPr lang="fr-FR" sz="2400" dirty="0">
                <a:solidFill>
                  <a:schemeClr val="tx1"/>
                </a:solidFill>
              </a:rPr>
            </a:br>
            <a:r>
              <a:rPr lang="fr-FR" sz="2400" dirty="0">
                <a:solidFill>
                  <a:schemeClr val="tx1"/>
                </a:solidFill>
              </a:rPr>
              <a:t>de 10 œufs. Elle utilise 4 œufs </a:t>
            </a:r>
            <a:br>
              <a:rPr lang="fr-FR" sz="2400" dirty="0">
                <a:solidFill>
                  <a:schemeClr val="tx1"/>
                </a:solidFill>
              </a:rPr>
            </a:br>
            <a:r>
              <a:rPr lang="fr-FR" sz="2400" dirty="0">
                <a:solidFill>
                  <a:schemeClr val="tx1"/>
                </a:solidFill>
              </a:rPr>
              <a:t>pour une omelette.</a:t>
            </a:r>
          </a:p>
          <a:p>
            <a:endParaRPr lang="fr-FR" sz="2400" dirty="0">
              <a:solidFill>
                <a:schemeClr val="tx1"/>
              </a:solidFill>
            </a:endParaRPr>
          </a:p>
          <a:p>
            <a:r>
              <a:rPr lang="fr-FR" sz="2400" b="1" dirty="0">
                <a:solidFill>
                  <a:schemeClr val="tx1"/>
                </a:solidFill>
              </a:rPr>
              <a:t>Combien d’œufs reste-t-il </a:t>
            </a:r>
            <a:br>
              <a:rPr lang="fr-FR" sz="2400" b="1" dirty="0">
                <a:solidFill>
                  <a:schemeClr val="tx1"/>
                </a:solidFill>
              </a:rPr>
            </a:br>
            <a:r>
              <a:rPr lang="fr-FR" sz="2400" b="1" dirty="0">
                <a:solidFill>
                  <a:schemeClr val="tx1"/>
                </a:solidFill>
              </a:rPr>
              <a:t>dans la boite ? </a:t>
            </a:r>
          </a:p>
        </p:txBody>
      </p:sp>
      <p:pic>
        <p:nvPicPr>
          <p:cNvPr id="15" name="Image 14" descr="Une image contenant nourriture, œuf&#10;&#10;Description générée automatiquement">
            <a:extLst>
              <a:ext uri="{FF2B5EF4-FFF2-40B4-BE49-F238E27FC236}">
                <a16:creationId xmlns:a16="http://schemas.microsoft.com/office/drawing/2014/main" id="{2ED55458-620F-BECD-A275-580511D53F5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49303" y="4422682"/>
            <a:ext cx="2993201" cy="2243945"/>
          </a:xfrm>
          <a:prstGeom prst="rect">
            <a:avLst/>
          </a:prstGeom>
        </p:spPr>
      </p:pic>
    </p:spTree>
    <p:extLst>
      <p:ext uri="{BB962C8B-B14F-4D97-AF65-F5344CB8AC3E}">
        <p14:creationId xmlns:p14="http://schemas.microsoft.com/office/powerpoint/2010/main" val="1584525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D61A42-0A49-94C8-D4A4-07A3AB683B34}"/>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F8BFE8A2-5314-7005-EC24-B93E3511A388}"/>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12" name="Image 11">
            <a:extLst>
              <a:ext uri="{FF2B5EF4-FFF2-40B4-BE49-F238E27FC236}">
                <a16:creationId xmlns:a16="http://schemas.microsoft.com/office/drawing/2014/main" id="{E182331C-3E81-314C-BD1E-FD44CBA02829}"/>
              </a:ext>
            </a:extLst>
          </p:cNvPr>
          <p:cNvPicPr>
            <a:picLocks noChangeAspect="1"/>
          </p:cNvPicPr>
          <p:nvPr/>
        </p:nvPicPr>
        <p:blipFill>
          <a:blip r:embed="rId3"/>
          <a:stretch>
            <a:fillRect/>
          </a:stretch>
        </p:blipFill>
        <p:spPr>
          <a:xfrm>
            <a:off x="10991080" y="111694"/>
            <a:ext cx="1038797" cy="1038797"/>
          </a:xfrm>
          <a:prstGeom prst="rect">
            <a:avLst/>
          </a:prstGeom>
        </p:spPr>
      </p:pic>
      <p:cxnSp>
        <p:nvCxnSpPr>
          <p:cNvPr id="2" name="Connecteur droit 1">
            <a:extLst>
              <a:ext uri="{FF2B5EF4-FFF2-40B4-BE49-F238E27FC236}">
                <a16:creationId xmlns:a16="http://schemas.microsoft.com/office/drawing/2014/main" id="{24365DC9-ACC3-22CB-6AF8-AB726E29265D}"/>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917ADB40-234C-C005-676B-E005A43616F1}"/>
              </a:ext>
            </a:extLst>
          </p:cNvPr>
          <p:cNvPicPr>
            <a:picLocks noChangeAspect="1"/>
          </p:cNvPicPr>
          <p:nvPr/>
        </p:nvPicPr>
        <p:blipFill>
          <a:blip r:embed="rId4"/>
          <a:stretch>
            <a:fillRect/>
          </a:stretch>
        </p:blipFill>
        <p:spPr>
          <a:xfrm>
            <a:off x="1025841" y="111694"/>
            <a:ext cx="1337213" cy="1895500"/>
          </a:xfrm>
          <a:prstGeom prst="rect">
            <a:avLst/>
          </a:prstGeom>
        </p:spPr>
      </p:pic>
      <p:sp>
        <p:nvSpPr>
          <p:cNvPr id="5" name="ZoneTexte 4">
            <a:extLst>
              <a:ext uri="{FF2B5EF4-FFF2-40B4-BE49-F238E27FC236}">
                <a16:creationId xmlns:a16="http://schemas.microsoft.com/office/drawing/2014/main" id="{55AD97A0-9C06-7297-22C2-A89D5753A1F7}"/>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Lisons ensemble le </a:t>
            </a:r>
            <a:r>
              <a:rPr lang="fr-FR" sz="2600" b="1" dirty="0"/>
              <a:t>problème 3</a:t>
            </a:r>
          </a:p>
          <a:p>
            <a:r>
              <a:rPr lang="fr-FR" sz="2600" b="1" dirty="0"/>
              <a:t>2/ </a:t>
            </a:r>
            <a:r>
              <a:rPr lang="fr-FR" sz="2600" dirty="0"/>
              <a:t>Peux-tu l’expliquer ?</a:t>
            </a:r>
            <a:endParaRPr lang="fr-FR" sz="2600" b="1" dirty="0"/>
          </a:p>
          <a:p>
            <a:r>
              <a:rPr lang="fr-FR" sz="2600" b="1" dirty="0"/>
              <a:t>3/ </a:t>
            </a:r>
            <a:r>
              <a:rPr lang="fr-FR" sz="2600" dirty="0"/>
              <a:t>Résous le problème</a:t>
            </a:r>
            <a:endParaRPr lang="fr-FR" sz="2600" b="1" dirty="0"/>
          </a:p>
        </p:txBody>
      </p:sp>
      <p:pic>
        <p:nvPicPr>
          <p:cNvPr id="6" name="Image 5">
            <a:extLst>
              <a:ext uri="{FF2B5EF4-FFF2-40B4-BE49-F238E27FC236}">
                <a16:creationId xmlns:a16="http://schemas.microsoft.com/office/drawing/2014/main" id="{AB5483A5-B600-13B0-13C5-9CF6BA1713D4}"/>
              </a:ext>
            </a:extLst>
          </p:cNvPr>
          <p:cNvPicPr>
            <a:picLocks noChangeAspect="1"/>
          </p:cNvPicPr>
          <p:nvPr/>
        </p:nvPicPr>
        <p:blipFill>
          <a:blip r:embed="rId5"/>
          <a:stretch>
            <a:fillRect/>
          </a:stretch>
        </p:blipFill>
        <p:spPr>
          <a:xfrm>
            <a:off x="2647361" y="111694"/>
            <a:ext cx="1210860" cy="1663316"/>
          </a:xfrm>
          <a:prstGeom prst="rect">
            <a:avLst/>
          </a:prstGeom>
        </p:spPr>
      </p:pic>
      <p:pic>
        <p:nvPicPr>
          <p:cNvPr id="7" name="Image 6" descr="Une image contenant friandise, Caractère coloré, confiserie&#10;&#10;Description générée automatiquement">
            <a:extLst>
              <a:ext uri="{FF2B5EF4-FFF2-40B4-BE49-F238E27FC236}">
                <a16:creationId xmlns:a16="http://schemas.microsoft.com/office/drawing/2014/main" id="{AF1AE64A-C289-F8BE-D6E4-EECE715D7F0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10800000">
            <a:off x="9677228" y="4152817"/>
            <a:ext cx="1535478" cy="1367998"/>
          </a:xfrm>
          <a:prstGeom prst="rect">
            <a:avLst/>
          </a:prstGeom>
        </p:spPr>
      </p:pic>
      <p:sp>
        <p:nvSpPr>
          <p:cNvPr id="10" name="ZoneTexte 9">
            <a:extLst>
              <a:ext uri="{FF2B5EF4-FFF2-40B4-BE49-F238E27FC236}">
                <a16:creationId xmlns:a16="http://schemas.microsoft.com/office/drawing/2014/main" id="{37EE01BA-8F1A-A408-7093-E9C5ECF1C267}"/>
              </a:ext>
            </a:extLst>
          </p:cNvPr>
          <p:cNvSpPr txBox="1"/>
          <p:nvPr/>
        </p:nvSpPr>
        <p:spPr>
          <a:xfrm>
            <a:off x="6631103" y="1150491"/>
            <a:ext cx="5303118" cy="461665"/>
          </a:xfrm>
          <a:prstGeom prst="rect">
            <a:avLst/>
          </a:prstGeom>
          <a:noFill/>
        </p:spPr>
        <p:txBody>
          <a:bodyPr wrap="square" rtlCol="0">
            <a:spAutoFit/>
          </a:bodyPr>
          <a:lstStyle/>
          <a:p>
            <a:r>
              <a:rPr lang="fr-FR" sz="2400" dirty="0"/>
              <a:t>Lisons le problème</a:t>
            </a:r>
            <a:endParaRPr lang="fr-FR" sz="2400" b="1" dirty="0">
              <a:latin typeface="Arial" panose="020B0604020202020204" pitchFamily="34" charset="0"/>
              <a:cs typeface="Arial" panose="020B0604020202020204" pitchFamily="34" charset="0"/>
            </a:endParaRPr>
          </a:p>
        </p:txBody>
      </p:sp>
      <p:sp>
        <p:nvSpPr>
          <p:cNvPr id="11" name="ZoneTexte 10">
            <a:extLst>
              <a:ext uri="{FF2B5EF4-FFF2-40B4-BE49-F238E27FC236}">
                <a16:creationId xmlns:a16="http://schemas.microsoft.com/office/drawing/2014/main" id="{AD0313CC-68E3-7E40-24BE-1874E2C644B2}"/>
              </a:ext>
            </a:extLst>
          </p:cNvPr>
          <p:cNvSpPr txBox="1"/>
          <p:nvPr/>
        </p:nvSpPr>
        <p:spPr>
          <a:xfrm>
            <a:off x="6340393" y="2091130"/>
            <a:ext cx="5029122" cy="1840843"/>
          </a:xfrm>
          <a:prstGeom prst="rect">
            <a:avLst/>
          </a:prstGeom>
          <a:solidFill>
            <a:srgbClr val="FFE79D"/>
          </a:solidFill>
        </p:spPr>
        <p:txBody>
          <a:bodyPr wrap="square" lIns="252000" tIns="180000" rIns="252000" bIns="180000">
            <a:spAutoFit/>
          </a:bodyPr>
          <a:lstStyle/>
          <a:p>
            <a:r>
              <a:rPr lang="fr-FR" sz="2400" dirty="0">
                <a:solidFill>
                  <a:schemeClr val="tx1"/>
                </a:solidFill>
              </a:rPr>
              <a:t>Je récolte 8 bonbons à Halloween. J’en mange 5 sur la route.</a:t>
            </a:r>
          </a:p>
          <a:p>
            <a:endParaRPr lang="fr-FR" sz="2400" dirty="0">
              <a:solidFill>
                <a:schemeClr val="tx1"/>
              </a:solidFill>
            </a:endParaRPr>
          </a:p>
          <a:p>
            <a:r>
              <a:rPr lang="fr-FR" sz="2400" b="1" dirty="0">
                <a:solidFill>
                  <a:schemeClr val="tx1"/>
                </a:solidFill>
              </a:rPr>
              <a:t>Combien de bonbons reste-t-il ? </a:t>
            </a:r>
            <a:endParaRPr lang="fr-FR" sz="1800" b="1" dirty="0"/>
          </a:p>
        </p:txBody>
      </p:sp>
      <p:pic>
        <p:nvPicPr>
          <p:cNvPr id="14" name="Image 13" descr="Une image contenant friandise, Caractère coloré, confiserie&#10;&#10;Description générée automatiquement">
            <a:extLst>
              <a:ext uri="{FF2B5EF4-FFF2-40B4-BE49-F238E27FC236}">
                <a16:creationId xmlns:a16="http://schemas.microsoft.com/office/drawing/2014/main" id="{E98603C0-0C8D-A273-D8BD-4E94BD64E6C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715049" y="4152817"/>
            <a:ext cx="1535478" cy="1989189"/>
          </a:xfrm>
          <a:prstGeom prst="rect">
            <a:avLst/>
          </a:prstGeom>
        </p:spPr>
      </p:pic>
      <p:pic>
        <p:nvPicPr>
          <p:cNvPr id="15" name="Image 14" descr="Une image contenant friandise, Caractère coloré, confiserie&#10;&#10;Description générée automatiquement">
            <a:extLst>
              <a:ext uri="{FF2B5EF4-FFF2-40B4-BE49-F238E27FC236}">
                <a16:creationId xmlns:a16="http://schemas.microsoft.com/office/drawing/2014/main" id="{CC3C76E9-D6B9-4972-0D9C-F129AF71C4E9}"/>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rot="10800000">
            <a:off x="8250527" y="4410947"/>
            <a:ext cx="1535478" cy="1989189"/>
          </a:xfrm>
          <a:prstGeom prst="rect">
            <a:avLst/>
          </a:prstGeom>
        </p:spPr>
      </p:pic>
    </p:spTree>
    <p:extLst>
      <p:ext uri="{BB962C8B-B14F-4D97-AF65-F5344CB8AC3E}">
        <p14:creationId xmlns:p14="http://schemas.microsoft.com/office/powerpoint/2010/main" val="3005626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77057" y="1670921"/>
              <a:ext cx="8792109" cy="2841690"/>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et utilise diverses représentations d’un nombre et passer de l’une à l’autre </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interpréter, représenter, écrire et lire les fractions 1/2, 1/3, 1/4, 1/5, 1/6, 1/8 et 1/10 </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17BFF-19BB-DB3D-B6F6-F1D6AB8B97B1}"/>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9E648D8-2E86-75AF-66D2-6387A57D2D3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432A953-3DB3-505C-0A60-9FEAEDC589C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AB76F6CA-E2AA-AE8E-99BB-205DF2A173D4}"/>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AB76F6CA-E2AA-AE8E-99BB-205DF2A173D4}"/>
                  </a:ext>
                </a:extLst>
              </p:cNvPr>
              <p:cNvPicPr/>
              <p:nvPr/>
            </p:nvPicPr>
            <p:blipFill>
              <a:blip r:embed="rId4"/>
              <a:stretch>
                <a:fillRect/>
              </a:stretch>
            </p:blipFill>
            <p:spPr>
              <a:xfrm>
                <a:off x="1751372" y="682102"/>
                <a:ext cx="12600" cy="12600"/>
              </a:xfrm>
              <a:prstGeom prst="rect">
                <a:avLst/>
              </a:prstGeom>
            </p:spPr>
          </p:pic>
        </mc:Fallback>
      </mc:AlternateContent>
      <p:pic>
        <p:nvPicPr>
          <p:cNvPr id="8" name="Picture 2" descr="fiche › Pride Mobility France">
            <a:extLst>
              <a:ext uri="{FF2B5EF4-FFF2-40B4-BE49-F238E27FC236}">
                <a16:creationId xmlns:a16="http://schemas.microsoft.com/office/drawing/2014/main" id="{341848B7-49F3-41A2-9774-11C6D0A273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0093" y="214868"/>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3C762D02-9572-442C-FA5E-E7BDBF7CDB48}"/>
              </a:ext>
            </a:extLst>
          </p:cNvPr>
          <p:cNvPicPr>
            <a:picLocks noChangeAspect="1"/>
          </p:cNvPicPr>
          <p:nvPr/>
        </p:nvPicPr>
        <p:blipFill>
          <a:blip r:embed="rId6"/>
          <a:stretch>
            <a:fillRect/>
          </a:stretch>
        </p:blipFill>
        <p:spPr>
          <a:xfrm>
            <a:off x="1757493" y="1353961"/>
            <a:ext cx="3246020" cy="4993876"/>
          </a:xfrm>
          <a:prstGeom prst="rect">
            <a:avLst/>
          </a:prstGeom>
        </p:spPr>
      </p:pic>
      <p:pic>
        <p:nvPicPr>
          <p:cNvPr id="9" name="Image 8">
            <a:extLst>
              <a:ext uri="{FF2B5EF4-FFF2-40B4-BE49-F238E27FC236}">
                <a16:creationId xmlns:a16="http://schemas.microsoft.com/office/drawing/2014/main" id="{09465083-EA0F-6EE4-38FD-26A09B3D0B9A}"/>
              </a:ext>
            </a:extLst>
          </p:cNvPr>
          <p:cNvPicPr>
            <a:picLocks noChangeAspect="1"/>
          </p:cNvPicPr>
          <p:nvPr/>
        </p:nvPicPr>
        <p:blipFill>
          <a:blip r:embed="rId7"/>
          <a:stretch>
            <a:fillRect/>
          </a:stretch>
        </p:blipFill>
        <p:spPr>
          <a:xfrm>
            <a:off x="1138989" y="142946"/>
            <a:ext cx="1362758" cy="1343564"/>
          </a:xfrm>
          <a:prstGeom prst="rect">
            <a:avLst/>
          </a:prstGeom>
        </p:spPr>
      </p:pic>
      <p:pic>
        <p:nvPicPr>
          <p:cNvPr id="32" name="Image 31">
            <a:extLst>
              <a:ext uri="{FF2B5EF4-FFF2-40B4-BE49-F238E27FC236}">
                <a16:creationId xmlns:a16="http://schemas.microsoft.com/office/drawing/2014/main" id="{1F2EBEC5-1E70-C517-809A-83634536E88E}"/>
              </a:ext>
            </a:extLst>
          </p:cNvPr>
          <p:cNvPicPr>
            <a:picLocks noChangeAspect="1"/>
          </p:cNvPicPr>
          <p:nvPr/>
        </p:nvPicPr>
        <p:blipFill>
          <a:blip r:embed="rId8"/>
          <a:stretch>
            <a:fillRect/>
          </a:stretch>
        </p:blipFill>
        <p:spPr>
          <a:xfrm>
            <a:off x="7219309" y="2363429"/>
            <a:ext cx="3638742" cy="2285574"/>
          </a:xfrm>
          <a:prstGeom prst="rect">
            <a:avLst/>
          </a:prstGeom>
        </p:spPr>
      </p:pic>
      <p:sp>
        <p:nvSpPr>
          <p:cNvPr id="33" name="ZoneTexte 32">
            <a:extLst>
              <a:ext uri="{FF2B5EF4-FFF2-40B4-BE49-F238E27FC236}">
                <a16:creationId xmlns:a16="http://schemas.microsoft.com/office/drawing/2014/main" id="{0D6A4F62-C579-2266-578C-3E865A41E575}"/>
              </a:ext>
            </a:extLst>
          </p:cNvPr>
          <p:cNvSpPr txBox="1"/>
          <p:nvPr/>
        </p:nvSpPr>
        <p:spPr>
          <a:xfrm>
            <a:off x="7108660" y="905775"/>
            <a:ext cx="3749391" cy="646331"/>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Le </a:t>
            </a:r>
            <a:r>
              <a:rPr lang="fr-FR" sz="3600" dirty="0" err="1">
                <a:effectLst>
                  <a:outerShdw blurRad="38100" dist="38100" dir="2700000" algn="tl">
                    <a:srgbClr val="000000">
                      <a:alpha val="43137"/>
                    </a:srgbClr>
                  </a:outerShdw>
                </a:effectLst>
              </a:rPr>
              <a:t>Comparator</a:t>
            </a:r>
            <a:endParaRPr lang="fr-FR" sz="3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17157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AD94D-18A3-6FED-C061-6D19B608F6EE}"/>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B912605-22FA-E482-CAAD-955A017DBA97}"/>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DD3ABDA-9128-FA4B-51D7-CE0E93548DFD}"/>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78BEF09D-C46F-F3A6-780D-196618A37E75}"/>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78BEF09D-C46F-F3A6-780D-196618A37E75}"/>
                  </a:ext>
                </a:extLst>
              </p:cNvPr>
              <p:cNvPicPr/>
              <p:nvPr/>
            </p:nvPicPr>
            <p:blipFill>
              <a:blip r:embed="rId4"/>
              <a:stretch>
                <a:fillRect/>
              </a:stretch>
            </p:blipFill>
            <p:spPr>
              <a:xfrm>
                <a:off x="1751372" y="682102"/>
                <a:ext cx="12600" cy="12600"/>
              </a:xfrm>
              <a:prstGeom prst="rect">
                <a:avLst/>
              </a:prstGeom>
            </p:spPr>
          </p:pic>
        </mc:Fallback>
      </mc:AlternateContent>
      <p:sp>
        <p:nvSpPr>
          <p:cNvPr id="11" name="ZoneTexte 10">
            <a:extLst>
              <a:ext uri="{FF2B5EF4-FFF2-40B4-BE49-F238E27FC236}">
                <a16:creationId xmlns:a16="http://schemas.microsoft.com/office/drawing/2014/main" id="{C4112730-EA82-F755-C219-54094DE5D98D}"/>
              </a:ext>
            </a:extLst>
          </p:cNvPr>
          <p:cNvSpPr txBox="1"/>
          <p:nvPr/>
        </p:nvSpPr>
        <p:spPr>
          <a:xfrm>
            <a:off x="275591" y="2753474"/>
            <a:ext cx="5590949" cy="1815882"/>
          </a:xfrm>
          <a:prstGeom prst="rect">
            <a:avLst/>
          </a:prstGeom>
          <a:noFill/>
        </p:spPr>
        <p:txBody>
          <a:bodyPr wrap="square" rtlCol="0">
            <a:spAutoFit/>
          </a:bodyPr>
          <a:lstStyle/>
          <a:p>
            <a:r>
              <a:rPr lang="fr-FR" sz="3200" dirty="0"/>
              <a:t>Comment faire pour représenter rapidement </a:t>
            </a:r>
            <a:r>
              <a:rPr lang="fr-FR" sz="4800" b="1" dirty="0">
                <a:solidFill>
                  <a:srgbClr val="0070C0"/>
                </a:solidFill>
              </a:rPr>
              <a:t>37</a:t>
            </a:r>
            <a:r>
              <a:rPr lang="fr-FR" sz="3200" b="1" dirty="0">
                <a:solidFill>
                  <a:srgbClr val="0070C0"/>
                </a:solidFill>
              </a:rPr>
              <a:t> </a:t>
            </a:r>
            <a:r>
              <a:rPr lang="fr-FR" sz="3200" dirty="0"/>
              <a:t>avec le matériel de numération ?</a:t>
            </a:r>
          </a:p>
        </p:txBody>
      </p:sp>
      <p:sp>
        <p:nvSpPr>
          <p:cNvPr id="14" name="ZoneTexte 13">
            <a:extLst>
              <a:ext uri="{FF2B5EF4-FFF2-40B4-BE49-F238E27FC236}">
                <a16:creationId xmlns:a16="http://schemas.microsoft.com/office/drawing/2014/main" id="{21474874-0C28-96E7-9EDE-B99B77BEBCD4}"/>
              </a:ext>
            </a:extLst>
          </p:cNvPr>
          <p:cNvSpPr txBox="1"/>
          <p:nvPr/>
        </p:nvSpPr>
        <p:spPr>
          <a:xfrm>
            <a:off x="6362300" y="1607419"/>
            <a:ext cx="5226516" cy="1569660"/>
          </a:xfrm>
          <a:prstGeom prst="rect">
            <a:avLst/>
          </a:prstGeom>
          <a:noFill/>
        </p:spPr>
        <p:txBody>
          <a:bodyPr wrap="square" rtlCol="0">
            <a:spAutoFit/>
          </a:bodyPr>
          <a:lstStyle/>
          <a:p>
            <a:r>
              <a:rPr lang="fr-FR" sz="3200" u="sng" dirty="0"/>
              <a:t>Rappel</a:t>
            </a:r>
          </a:p>
          <a:p>
            <a:r>
              <a:rPr lang="fr-FR" sz="3200" dirty="0"/>
              <a:t>Qu’avez-vous appris sur les fractions ?</a:t>
            </a:r>
          </a:p>
        </p:txBody>
      </p:sp>
      <p:pic>
        <p:nvPicPr>
          <p:cNvPr id="2" name="Image 1">
            <a:extLst>
              <a:ext uri="{FF2B5EF4-FFF2-40B4-BE49-F238E27FC236}">
                <a16:creationId xmlns:a16="http://schemas.microsoft.com/office/drawing/2014/main" id="{A2FCB762-44BB-8FA5-86FE-41F26B7B8A90}"/>
              </a:ext>
            </a:extLst>
          </p:cNvPr>
          <p:cNvPicPr>
            <a:picLocks noChangeAspect="1"/>
          </p:cNvPicPr>
          <p:nvPr/>
        </p:nvPicPr>
        <p:blipFill>
          <a:blip r:embed="rId5"/>
          <a:stretch>
            <a:fillRect/>
          </a:stretch>
        </p:blipFill>
        <p:spPr>
          <a:xfrm>
            <a:off x="5577288" y="101017"/>
            <a:ext cx="957596" cy="1174409"/>
          </a:xfrm>
          <a:prstGeom prst="rect">
            <a:avLst/>
          </a:prstGeom>
        </p:spPr>
      </p:pic>
    </p:spTree>
    <p:extLst>
      <p:ext uri="{BB962C8B-B14F-4D97-AF65-F5344CB8AC3E}">
        <p14:creationId xmlns:p14="http://schemas.microsoft.com/office/powerpoint/2010/main" val="15322843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1FFB0-B1F9-7E62-0921-B1C9D71D6F39}"/>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3ECF1D81-E05D-2A6A-903C-7407C70ED5FE}"/>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FA80435E-CD73-6AF8-F445-A1A85CC2966C}"/>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CE3C9DF0-50D0-0DE3-F592-AE3564E391BB}"/>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CE3C9DF0-50D0-0DE3-F592-AE3564E391BB}"/>
                  </a:ext>
                </a:extLst>
              </p:cNvPr>
              <p:cNvPicPr/>
              <p:nvPr/>
            </p:nvPicPr>
            <p:blipFill>
              <a:blip r:embed="rId4"/>
              <a:stretch>
                <a:fillRect/>
              </a:stretch>
            </p:blipFill>
            <p:spPr>
              <a:xfrm>
                <a:off x="1751372" y="682102"/>
                <a:ext cx="12600" cy="12600"/>
              </a:xfrm>
              <a:prstGeom prst="rect">
                <a:avLst/>
              </a:prstGeom>
            </p:spPr>
          </p:pic>
        </mc:Fallback>
      </mc:AlternateContent>
      <p:sp>
        <p:nvSpPr>
          <p:cNvPr id="11" name="ZoneTexte 10">
            <a:extLst>
              <a:ext uri="{FF2B5EF4-FFF2-40B4-BE49-F238E27FC236}">
                <a16:creationId xmlns:a16="http://schemas.microsoft.com/office/drawing/2014/main" id="{8DD6D2B6-B938-DAF1-F933-77C806E59CED}"/>
              </a:ext>
            </a:extLst>
          </p:cNvPr>
          <p:cNvSpPr txBox="1"/>
          <p:nvPr/>
        </p:nvSpPr>
        <p:spPr>
          <a:xfrm>
            <a:off x="275591" y="2753474"/>
            <a:ext cx="5590949" cy="1815882"/>
          </a:xfrm>
          <a:prstGeom prst="rect">
            <a:avLst/>
          </a:prstGeom>
          <a:noFill/>
        </p:spPr>
        <p:txBody>
          <a:bodyPr wrap="square" rtlCol="0">
            <a:spAutoFit/>
          </a:bodyPr>
          <a:lstStyle/>
          <a:p>
            <a:r>
              <a:rPr lang="fr-FR" sz="3200" dirty="0"/>
              <a:t>Comment faire pour représenter rapidement </a:t>
            </a:r>
            <a:r>
              <a:rPr lang="fr-FR" sz="4800" b="1" dirty="0">
                <a:solidFill>
                  <a:srgbClr val="0070C0"/>
                </a:solidFill>
              </a:rPr>
              <a:t>37</a:t>
            </a:r>
            <a:r>
              <a:rPr lang="fr-FR" sz="3200" b="1" dirty="0">
                <a:solidFill>
                  <a:srgbClr val="0070C0"/>
                </a:solidFill>
              </a:rPr>
              <a:t> </a:t>
            </a:r>
            <a:r>
              <a:rPr lang="fr-FR" sz="3200" dirty="0"/>
              <a:t>avec le matériel de numération ?</a:t>
            </a:r>
          </a:p>
        </p:txBody>
      </p:sp>
      <p:pic>
        <p:nvPicPr>
          <p:cNvPr id="13" name="Image 12">
            <a:extLst>
              <a:ext uri="{FF2B5EF4-FFF2-40B4-BE49-F238E27FC236}">
                <a16:creationId xmlns:a16="http://schemas.microsoft.com/office/drawing/2014/main" id="{7FE6081B-903F-778E-F4A0-A7C9596568A0}"/>
              </a:ext>
            </a:extLst>
          </p:cNvPr>
          <p:cNvPicPr>
            <a:picLocks noChangeAspect="1"/>
          </p:cNvPicPr>
          <p:nvPr/>
        </p:nvPicPr>
        <p:blipFill>
          <a:blip r:embed="rId5"/>
          <a:stretch>
            <a:fillRect/>
          </a:stretch>
        </p:blipFill>
        <p:spPr>
          <a:xfrm>
            <a:off x="6619708" y="1309851"/>
            <a:ext cx="3467949" cy="4513433"/>
          </a:xfrm>
          <a:prstGeom prst="rect">
            <a:avLst/>
          </a:prstGeom>
        </p:spPr>
      </p:pic>
      <p:pic>
        <p:nvPicPr>
          <p:cNvPr id="2" name="Image 1">
            <a:extLst>
              <a:ext uri="{FF2B5EF4-FFF2-40B4-BE49-F238E27FC236}">
                <a16:creationId xmlns:a16="http://schemas.microsoft.com/office/drawing/2014/main" id="{A5465D99-B67F-BD4A-57CD-3739D5F02FB3}"/>
              </a:ext>
            </a:extLst>
          </p:cNvPr>
          <p:cNvPicPr>
            <a:picLocks noChangeAspect="1"/>
          </p:cNvPicPr>
          <p:nvPr/>
        </p:nvPicPr>
        <p:blipFill>
          <a:blip r:embed="rId6"/>
          <a:stretch>
            <a:fillRect/>
          </a:stretch>
        </p:blipFill>
        <p:spPr>
          <a:xfrm>
            <a:off x="5577288" y="101017"/>
            <a:ext cx="957596" cy="1174409"/>
          </a:xfrm>
          <a:prstGeom prst="rect">
            <a:avLst/>
          </a:prstGeom>
        </p:spPr>
      </p:pic>
    </p:spTree>
    <p:extLst>
      <p:ext uri="{BB962C8B-B14F-4D97-AF65-F5344CB8AC3E}">
        <p14:creationId xmlns:p14="http://schemas.microsoft.com/office/powerpoint/2010/main" val="1503787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3552C7-F7D1-5F36-7E9D-EFB1D172FDA6}"/>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BB7C975A-129F-A01A-A608-ED5106C9B58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0DBC75C4-0D1A-6F0B-A21B-B4374A4BC8D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CC69AC23-B5EE-D3E6-B8C7-A8E7EC770CBA}"/>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CC69AC23-B5EE-D3E6-B8C7-A8E7EC770CBA}"/>
                  </a:ext>
                </a:extLst>
              </p:cNvPr>
              <p:cNvPicPr/>
              <p:nvPr/>
            </p:nvPicPr>
            <p:blipFill>
              <a:blip r:embed="rId4"/>
              <a:stretch>
                <a:fillRect/>
              </a:stretch>
            </p:blipFill>
            <p:spPr>
              <a:xfrm>
                <a:off x="1751372" y="682102"/>
                <a:ext cx="12600" cy="12600"/>
              </a:xfrm>
              <a:prstGeom prst="rect">
                <a:avLst/>
              </a:prstGeom>
            </p:spPr>
          </p:pic>
        </mc:Fallback>
      </mc:AlternateContent>
      <p:sp>
        <p:nvSpPr>
          <p:cNvPr id="11" name="ZoneTexte 10">
            <a:extLst>
              <a:ext uri="{FF2B5EF4-FFF2-40B4-BE49-F238E27FC236}">
                <a16:creationId xmlns:a16="http://schemas.microsoft.com/office/drawing/2014/main" id="{67177803-D6B7-3224-F9CA-48CFBBA71681}"/>
              </a:ext>
            </a:extLst>
          </p:cNvPr>
          <p:cNvSpPr txBox="1"/>
          <p:nvPr/>
        </p:nvSpPr>
        <p:spPr>
          <a:xfrm>
            <a:off x="396951" y="1906341"/>
            <a:ext cx="5590949" cy="4770537"/>
          </a:xfrm>
          <a:prstGeom prst="rect">
            <a:avLst/>
          </a:prstGeom>
          <a:noFill/>
        </p:spPr>
        <p:txBody>
          <a:bodyPr wrap="square" rtlCol="0">
            <a:spAutoFit/>
          </a:bodyPr>
          <a:lstStyle/>
          <a:p>
            <a:r>
              <a:rPr lang="fr-FR" sz="3200" dirty="0"/>
              <a:t>Représente les nombres suivants :</a:t>
            </a:r>
          </a:p>
          <a:p>
            <a:pPr algn="ctr"/>
            <a:r>
              <a:rPr lang="fr-FR" sz="4800" b="1" dirty="0">
                <a:solidFill>
                  <a:srgbClr val="0070C0"/>
                </a:solidFill>
              </a:rPr>
              <a:t>17</a:t>
            </a:r>
          </a:p>
          <a:p>
            <a:pPr algn="ctr"/>
            <a:r>
              <a:rPr lang="fr-FR" sz="4800" b="1" dirty="0">
                <a:solidFill>
                  <a:srgbClr val="0070C0"/>
                </a:solidFill>
              </a:rPr>
              <a:t>21</a:t>
            </a:r>
          </a:p>
          <a:p>
            <a:pPr algn="ctr"/>
            <a:r>
              <a:rPr lang="fr-FR" sz="4800" b="1" dirty="0">
                <a:solidFill>
                  <a:srgbClr val="0070C0"/>
                </a:solidFill>
              </a:rPr>
              <a:t>35</a:t>
            </a:r>
          </a:p>
          <a:p>
            <a:pPr algn="ctr"/>
            <a:r>
              <a:rPr lang="fr-FR" sz="4800" b="1" dirty="0">
                <a:solidFill>
                  <a:srgbClr val="0070C0"/>
                </a:solidFill>
              </a:rPr>
              <a:t>42</a:t>
            </a:r>
          </a:p>
          <a:p>
            <a:pPr algn="ctr"/>
            <a:r>
              <a:rPr lang="fr-FR" sz="4800" b="1" dirty="0">
                <a:solidFill>
                  <a:srgbClr val="0070C0"/>
                </a:solidFill>
              </a:rPr>
              <a:t>50</a:t>
            </a:r>
            <a:endParaRPr lang="fr-FR" sz="3200" dirty="0"/>
          </a:p>
        </p:txBody>
      </p:sp>
      <p:pic>
        <p:nvPicPr>
          <p:cNvPr id="2" name="Image 1">
            <a:extLst>
              <a:ext uri="{FF2B5EF4-FFF2-40B4-BE49-F238E27FC236}">
                <a16:creationId xmlns:a16="http://schemas.microsoft.com/office/drawing/2014/main" id="{8FF6C35B-6774-6D55-2FF5-44BCE02FA8DC}"/>
              </a:ext>
            </a:extLst>
          </p:cNvPr>
          <p:cNvPicPr>
            <a:picLocks noChangeAspect="1"/>
          </p:cNvPicPr>
          <p:nvPr/>
        </p:nvPicPr>
        <p:blipFill>
          <a:blip r:embed="rId5"/>
          <a:stretch>
            <a:fillRect/>
          </a:stretch>
        </p:blipFill>
        <p:spPr>
          <a:xfrm>
            <a:off x="1138989" y="142946"/>
            <a:ext cx="1362758" cy="1343564"/>
          </a:xfrm>
          <a:prstGeom prst="rect">
            <a:avLst/>
          </a:prstGeom>
        </p:spPr>
      </p:pic>
      <p:sp>
        <p:nvSpPr>
          <p:cNvPr id="6" name="ZoneTexte 5">
            <a:extLst>
              <a:ext uri="{FF2B5EF4-FFF2-40B4-BE49-F238E27FC236}">
                <a16:creationId xmlns:a16="http://schemas.microsoft.com/office/drawing/2014/main" id="{07C8BA3F-3AC1-0DCE-23C5-843CD154F9D3}"/>
              </a:ext>
            </a:extLst>
          </p:cNvPr>
          <p:cNvSpPr txBox="1"/>
          <p:nvPr/>
        </p:nvSpPr>
        <p:spPr>
          <a:xfrm>
            <a:off x="6761006" y="2767442"/>
            <a:ext cx="4541177" cy="584775"/>
          </a:xfrm>
          <a:prstGeom prst="rect">
            <a:avLst/>
          </a:prstGeom>
          <a:noFill/>
        </p:spPr>
        <p:txBody>
          <a:bodyPr wrap="square" rtlCol="0">
            <a:spAutoFit/>
          </a:bodyPr>
          <a:lstStyle/>
          <a:p>
            <a:r>
              <a:rPr lang="fr-FR" sz="3200" dirty="0"/>
              <a:t>Partage la bande en deux</a:t>
            </a:r>
          </a:p>
        </p:txBody>
      </p:sp>
      <p:pic>
        <p:nvPicPr>
          <p:cNvPr id="10" name="Picture 6" descr="Guirlande colorée en papier - Quo Vadis">
            <a:extLst>
              <a:ext uri="{FF2B5EF4-FFF2-40B4-BE49-F238E27FC236}">
                <a16:creationId xmlns:a16="http://schemas.microsoft.com/office/drawing/2014/main" id="{59B56104-7E6A-7032-F444-12BA8C36907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83781" r="-2368"/>
          <a:stretch>
            <a:fillRect/>
          </a:stretch>
        </p:blipFill>
        <p:spPr bwMode="auto">
          <a:xfrm>
            <a:off x="11302183" y="142946"/>
            <a:ext cx="499388" cy="2246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854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830922" y="1939485"/>
              <a:ext cx="7482155" cy="2431548"/>
            </a:xfrm>
            <a:prstGeom prst="rect">
              <a:avLst/>
            </a:prstGeom>
            <a:noFill/>
          </p:spPr>
          <p:txBody>
            <a:bodyPr wrap="square" rtlCol="0">
              <a:spAutoFit/>
            </a:bodyPr>
            <a:lstStyle/>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a:t>
              </a:r>
            </a:p>
            <a:p>
              <a:pPr marL="457200" indent="-457200">
                <a:buFont typeface="Wingdings" panose="05000000000000000000" pitchFamily="2" charset="2"/>
                <a:buChar char="è"/>
              </a:pPr>
              <a:r>
                <a:rPr lang="fr-FR" sz="3200" b="1" dirty="0">
                  <a:solidFill>
                    <a:schemeClr val="bg1"/>
                  </a:solidFill>
                </a:rPr>
                <a:t>Je sais comparer des nombres</a:t>
              </a:r>
            </a:p>
            <a:p>
              <a:pPr marL="457200" indent="-457200">
                <a:buFont typeface="Wingdings" panose="05000000000000000000" pitchFamily="2" charset="2"/>
                <a:buChar char="è"/>
              </a:pPr>
              <a:r>
                <a:rPr lang="fr-FR" sz="3200" b="1" dirty="0">
                  <a:solidFill>
                    <a:schemeClr val="bg1"/>
                  </a:solidFill>
                </a:rPr>
                <a:t>Je connais la relation entre les dizaines et les centaines</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74EEF-AC6E-A569-9D3A-54C1E5C0F89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C81A82D-CD7D-3BDF-1550-499C95AC684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AD913048-E46E-A040-3A40-1835C9F0DC33}"/>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12418696-D2BD-FE7A-78AE-43392FEFF596}"/>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12418696-D2BD-FE7A-78AE-43392FEFF596}"/>
                  </a:ext>
                </a:extLst>
              </p:cNvPr>
              <p:cNvPicPr/>
              <p:nvPr/>
            </p:nvPicPr>
            <p:blipFill>
              <a:blip r:embed="rId4"/>
              <a:stretch>
                <a:fillRect/>
              </a:stretch>
            </p:blipFill>
            <p:spPr>
              <a:xfrm>
                <a:off x="1751372" y="682102"/>
                <a:ext cx="12600" cy="12600"/>
              </a:xfrm>
              <a:prstGeom prst="rect">
                <a:avLst/>
              </a:prstGeom>
            </p:spPr>
          </p:pic>
        </mc:Fallback>
      </mc:AlternateContent>
      <p:sp>
        <p:nvSpPr>
          <p:cNvPr id="11" name="ZoneTexte 10">
            <a:extLst>
              <a:ext uri="{FF2B5EF4-FFF2-40B4-BE49-F238E27FC236}">
                <a16:creationId xmlns:a16="http://schemas.microsoft.com/office/drawing/2014/main" id="{909891BD-BA04-B56E-89AE-91E2B8E57BB4}"/>
              </a:ext>
            </a:extLst>
          </p:cNvPr>
          <p:cNvSpPr txBox="1"/>
          <p:nvPr/>
        </p:nvSpPr>
        <p:spPr>
          <a:xfrm>
            <a:off x="396951" y="1906341"/>
            <a:ext cx="5590949" cy="4770537"/>
          </a:xfrm>
          <a:prstGeom prst="rect">
            <a:avLst/>
          </a:prstGeom>
          <a:noFill/>
        </p:spPr>
        <p:txBody>
          <a:bodyPr wrap="square" rtlCol="0">
            <a:spAutoFit/>
          </a:bodyPr>
          <a:lstStyle/>
          <a:p>
            <a:r>
              <a:rPr lang="fr-FR" sz="3200" dirty="0"/>
              <a:t>Représente les nombres suivants :</a:t>
            </a:r>
          </a:p>
          <a:p>
            <a:pPr algn="ctr"/>
            <a:r>
              <a:rPr lang="fr-FR" sz="4800" b="1" dirty="0">
                <a:solidFill>
                  <a:srgbClr val="0070C0"/>
                </a:solidFill>
              </a:rPr>
              <a:t>17</a:t>
            </a:r>
          </a:p>
          <a:p>
            <a:pPr algn="ctr"/>
            <a:r>
              <a:rPr lang="fr-FR" sz="4800" b="1" dirty="0">
                <a:solidFill>
                  <a:srgbClr val="0070C0"/>
                </a:solidFill>
              </a:rPr>
              <a:t>21</a:t>
            </a:r>
          </a:p>
          <a:p>
            <a:pPr algn="ctr"/>
            <a:r>
              <a:rPr lang="fr-FR" sz="4800" b="1" dirty="0">
                <a:solidFill>
                  <a:srgbClr val="0070C0"/>
                </a:solidFill>
              </a:rPr>
              <a:t>35</a:t>
            </a:r>
          </a:p>
          <a:p>
            <a:pPr algn="ctr"/>
            <a:r>
              <a:rPr lang="fr-FR" sz="4800" b="1" dirty="0">
                <a:solidFill>
                  <a:srgbClr val="0070C0"/>
                </a:solidFill>
              </a:rPr>
              <a:t>42</a:t>
            </a:r>
          </a:p>
          <a:p>
            <a:pPr algn="ctr"/>
            <a:r>
              <a:rPr lang="fr-FR" sz="4800" b="1" dirty="0">
                <a:solidFill>
                  <a:srgbClr val="0070C0"/>
                </a:solidFill>
              </a:rPr>
              <a:t>50</a:t>
            </a:r>
            <a:endParaRPr lang="fr-FR" sz="3200" dirty="0"/>
          </a:p>
        </p:txBody>
      </p:sp>
      <p:pic>
        <p:nvPicPr>
          <p:cNvPr id="2" name="Image 1">
            <a:extLst>
              <a:ext uri="{FF2B5EF4-FFF2-40B4-BE49-F238E27FC236}">
                <a16:creationId xmlns:a16="http://schemas.microsoft.com/office/drawing/2014/main" id="{9354269E-1A31-5CF0-952F-31276CE59527}"/>
              </a:ext>
            </a:extLst>
          </p:cNvPr>
          <p:cNvPicPr>
            <a:picLocks noChangeAspect="1"/>
          </p:cNvPicPr>
          <p:nvPr/>
        </p:nvPicPr>
        <p:blipFill>
          <a:blip r:embed="rId5"/>
          <a:stretch>
            <a:fillRect/>
          </a:stretch>
        </p:blipFill>
        <p:spPr>
          <a:xfrm>
            <a:off x="1138989" y="142946"/>
            <a:ext cx="1362758" cy="1343564"/>
          </a:xfrm>
          <a:prstGeom prst="rect">
            <a:avLst/>
          </a:prstGeom>
        </p:spPr>
      </p:pic>
      <p:pic>
        <p:nvPicPr>
          <p:cNvPr id="5" name="Image 4">
            <a:extLst>
              <a:ext uri="{FF2B5EF4-FFF2-40B4-BE49-F238E27FC236}">
                <a16:creationId xmlns:a16="http://schemas.microsoft.com/office/drawing/2014/main" id="{E44DF331-19A9-9294-1E46-B6548870C337}"/>
              </a:ext>
            </a:extLst>
          </p:cNvPr>
          <p:cNvPicPr>
            <a:picLocks noChangeAspect="1"/>
          </p:cNvPicPr>
          <p:nvPr/>
        </p:nvPicPr>
        <p:blipFill>
          <a:blip r:embed="rId6"/>
          <a:stretch>
            <a:fillRect/>
          </a:stretch>
        </p:blipFill>
        <p:spPr>
          <a:xfrm>
            <a:off x="6135915" y="2299589"/>
            <a:ext cx="5852207" cy="3102620"/>
          </a:xfrm>
          <a:prstGeom prst="rect">
            <a:avLst/>
          </a:prstGeom>
        </p:spPr>
      </p:pic>
      <p:sp>
        <p:nvSpPr>
          <p:cNvPr id="7" name="ZoneTexte 6">
            <a:extLst>
              <a:ext uri="{FF2B5EF4-FFF2-40B4-BE49-F238E27FC236}">
                <a16:creationId xmlns:a16="http://schemas.microsoft.com/office/drawing/2014/main" id="{AFFE6A6E-6307-C20C-2A64-0F5F187F9302}"/>
              </a:ext>
            </a:extLst>
          </p:cNvPr>
          <p:cNvSpPr txBox="1"/>
          <p:nvPr/>
        </p:nvSpPr>
        <p:spPr>
          <a:xfrm>
            <a:off x="7341318" y="815352"/>
            <a:ext cx="4541177" cy="1077218"/>
          </a:xfrm>
          <a:prstGeom prst="rect">
            <a:avLst/>
          </a:prstGeom>
          <a:noFill/>
        </p:spPr>
        <p:txBody>
          <a:bodyPr wrap="square" rtlCol="0">
            <a:spAutoFit/>
          </a:bodyPr>
          <a:lstStyle/>
          <a:p>
            <a:r>
              <a:rPr lang="fr-FR" sz="3200" dirty="0"/>
              <a:t>Ecrire une fraction mathématiquement</a:t>
            </a:r>
          </a:p>
        </p:txBody>
      </p:sp>
      <p:pic>
        <p:nvPicPr>
          <p:cNvPr id="6" name="Image 5">
            <a:extLst>
              <a:ext uri="{FF2B5EF4-FFF2-40B4-BE49-F238E27FC236}">
                <a16:creationId xmlns:a16="http://schemas.microsoft.com/office/drawing/2014/main" id="{B96A71A5-CBA5-8560-3BDA-C88DE422DF0E}"/>
              </a:ext>
            </a:extLst>
          </p:cNvPr>
          <p:cNvPicPr>
            <a:picLocks noChangeAspect="1"/>
          </p:cNvPicPr>
          <p:nvPr/>
        </p:nvPicPr>
        <p:blipFill>
          <a:blip r:embed="rId7"/>
          <a:stretch>
            <a:fillRect/>
          </a:stretch>
        </p:blipFill>
        <p:spPr>
          <a:xfrm>
            <a:off x="11030526" y="153220"/>
            <a:ext cx="957596" cy="1174409"/>
          </a:xfrm>
          <a:prstGeom prst="rect">
            <a:avLst/>
          </a:prstGeom>
        </p:spPr>
      </p:pic>
    </p:spTree>
    <p:extLst>
      <p:ext uri="{BB962C8B-B14F-4D97-AF65-F5344CB8AC3E}">
        <p14:creationId xmlns:p14="http://schemas.microsoft.com/office/powerpoint/2010/main" val="1977487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41947-6ADD-44E7-01B3-05E4699BC859}"/>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48A48D3E-21D1-CCCA-74AA-8020A5C5CC96}"/>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CE7BBED-ABF2-67B7-9599-B457583F1394}"/>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3711BC99-017A-AFAC-20D1-24B1210EEF5E}"/>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3711BC99-017A-AFAC-20D1-24B1210EEF5E}"/>
                  </a:ext>
                </a:extLst>
              </p:cNvPr>
              <p:cNvPicPr/>
              <p:nvPr/>
            </p:nvPicPr>
            <p:blipFill>
              <a:blip r:embed="rId4"/>
              <a:stretch>
                <a:fillRect/>
              </a:stretch>
            </p:blipFill>
            <p:spPr>
              <a:xfrm>
                <a:off x="1751372" y="682102"/>
                <a:ext cx="12600" cy="12600"/>
              </a:xfrm>
              <a:prstGeom prst="rect">
                <a:avLst/>
              </a:prstGeom>
            </p:spPr>
          </p:pic>
        </mc:Fallback>
      </mc:AlternateContent>
      <p:sp>
        <p:nvSpPr>
          <p:cNvPr id="11" name="ZoneTexte 10">
            <a:extLst>
              <a:ext uri="{FF2B5EF4-FFF2-40B4-BE49-F238E27FC236}">
                <a16:creationId xmlns:a16="http://schemas.microsoft.com/office/drawing/2014/main" id="{A4141C8D-E3EB-A60F-00DB-446BE6CB3FAC}"/>
              </a:ext>
            </a:extLst>
          </p:cNvPr>
          <p:cNvSpPr txBox="1"/>
          <p:nvPr/>
        </p:nvSpPr>
        <p:spPr>
          <a:xfrm>
            <a:off x="396951" y="1906341"/>
            <a:ext cx="5590949" cy="4770537"/>
          </a:xfrm>
          <a:prstGeom prst="rect">
            <a:avLst/>
          </a:prstGeom>
          <a:noFill/>
        </p:spPr>
        <p:txBody>
          <a:bodyPr wrap="square" rtlCol="0">
            <a:spAutoFit/>
          </a:bodyPr>
          <a:lstStyle/>
          <a:p>
            <a:r>
              <a:rPr lang="fr-FR" sz="3200" dirty="0"/>
              <a:t>Représente les nombres suivants :</a:t>
            </a:r>
          </a:p>
          <a:p>
            <a:pPr algn="ctr"/>
            <a:r>
              <a:rPr lang="fr-FR" sz="4800" b="1" dirty="0">
                <a:solidFill>
                  <a:srgbClr val="0070C0"/>
                </a:solidFill>
              </a:rPr>
              <a:t>17</a:t>
            </a:r>
          </a:p>
          <a:p>
            <a:pPr algn="ctr"/>
            <a:r>
              <a:rPr lang="fr-FR" sz="4800" b="1" dirty="0">
                <a:solidFill>
                  <a:srgbClr val="0070C0"/>
                </a:solidFill>
              </a:rPr>
              <a:t>21</a:t>
            </a:r>
          </a:p>
          <a:p>
            <a:pPr algn="ctr"/>
            <a:r>
              <a:rPr lang="fr-FR" sz="4800" b="1" dirty="0">
                <a:solidFill>
                  <a:srgbClr val="0070C0"/>
                </a:solidFill>
              </a:rPr>
              <a:t>35</a:t>
            </a:r>
          </a:p>
          <a:p>
            <a:pPr algn="ctr"/>
            <a:r>
              <a:rPr lang="fr-FR" sz="4800" b="1" dirty="0">
                <a:solidFill>
                  <a:srgbClr val="0070C0"/>
                </a:solidFill>
              </a:rPr>
              <a:t>42</a:t>
            </a:r>
          </a:p>
          <a:p>
            <a:pPr algn="ctr"/>
            <a:r>
              <a:rPr lang="fr-FR" sz="4800" b="1" dirty="0">
                <a:solidFill>
                  <a:srgbClr val="0070C0"/>
                </a:solidFill>
              </a:rPr>
              <a:t>50</a:t>
            </a:r>
            <a:endParaRPr lang="fr-FR" sz="3200" dirty="0"/>
          </a:p>
        </p:txBody>
      </p:sp>
      <p:pic>
        <p:nvPicPr>
          <p:cNvPr id="2" name="Image 1">
            <a:extLst>
              <a:ext uri="{FF2B5EF4-FFF2-40B4-BE49-F238E27FC236}">
                <a16:creationId xmlns:a16="http://schemas.microsoft.com/office/drawing/2014/main" id="{FB328DED-8986-43B8-C2DC-1BBE73E3FD2B}"/>
              </a:ext>
            </a:extLst>
          </p:cNvPr>
          <p:cNvPicPr>
            <a:picLocks noChangeAspect="1"/>
          </p:cNvPicPr>
          <p:nvPr/>
        </p:nvPicPr>
        <p:blipFill>
          <a:blip r:embed="rId5"/>
          <a:stretch>
            <a:fillRect/>
          </a:stretch>
        </p:blipFill>
        <p:spPr>
          <a:xfrm>
            <a:off x="1138989" y="142946"/>
            <a:ext cx="1362758" cy="1343564"/>
          </a:xfrm>
          <a:prstGeom prst="rect">
            <a:avLst/>
          </a:prstGeom>
        </p:spPr>
      </p:pic>
      <p:sp>
        <p:nvSpPr>
          <p:cNvPr id="6" name="ZoneTexte 5">
            <a:extLst>
              <a:ext uri="{FF2B5EF4-FFF2-40B4-BE49-F238E27FC236}">
                <a16:creationId xmlns:a16="http://schemas.microsoft.com/office/drawing/2014/main" id="{6A90D145-6414-3868-4AA3-B6203F20E376}"/>
              </a:ext>
            </a:extLst>
          </p:cNvPr>
          <p:cNvSpPr txBox="1"/>
          <p:nvPr/>
        </p:nvSpPr>
        <p:spPr>
          <a:xfrm>
            <a:off x="6545184" y="2767442"/>
            <a:ext cx="4757000" cy="584775"/>
          </a:xfrm>
          <a:prstGeom prst="rect">
            <a:avLst/>
          </a:prstGeom>
          <a:noFill/>
        </p:spPr>
        <p:txBody>
          <a:bodyPr wrap="square" rtlCol="0">
            <a:spAutoFit/>
          </a:bodyPr>
          <a:lstStyle/>
          <a:p>
            <a:r>
              <a:rPr lang="fr-FR" sz="3200" dirty="0"/>
              <a:t>Partage la bande en quatre</a:t>
            </a:r>
          </a:p>
        </p:txBody>
      </p:sp>
      <p:pic>
        <p:nvPicPr>
          <p:cNvPr id="5" name="Picture 6" descr="Guirlande colorée en papier - Quo Vadis">
            <a:extLst>
              <a:ext uri="{FF2B5EF4-FFF2-40B4-BE49-F238E27FC236}">
                <a16:creationId xmlns:a16="http://schemas.microsoft.com/office/drawing/2014/main" id="{8854BE26-D404-7CBB-7241-D129359B838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83781" r="-2368"/>
          <a:stretch>
            <a:fillRect/>
          </a:stretch>
        </p:blipFill>
        <p:spPr bwMode="auto">
          <a:xfrm>
            <a:off x="11302183" y="142946"/>
            <a:ext cx="499388" cy="2246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3346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98FB4-E8C3-1F5C-9BAC-FE35DC4D701B}"/>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B637252D-E0CA-6311-88A0-B1CE0A358C5D}"/>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E922F206-88BB-B260-A495-A83850562363}"/>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CC53381C-EE53-7D72-A7BA-3D4FDE2F6053}"/>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CC53381C-EE53-7D72-A7BA-3D4FDE2F6053}"/>
                  </a:ext>
                </a:extLst>
              </p:cNvPr>
              <p:cNvPicPr/>
              <p:nvPr/>
            </p:nvPicPr>
            <p:blipFill>
              <a:blip r:embed="rId4"/>
              <a:stretch>
                <a:fillRect/>
              </a:stretch>
            </p:blipFill>
            <p:spPr>
              <a:xfrm>
                <a:off x="1751372" y="682102"/>
                <a:ext cx="12600" cy="12600"/>
              </a:xfrm>
              <a:prstGeom prst="rect">
                <a:avLst/>
              </a:prstGeom>
            </p:spPr>
          </p:pic>
        </mc:Fallback>
      </mc:AlternateContent>
      <p:sp>
        <p:nvSpPr>
          <p:cNvPr id="11" name="ZoneTexte 10">
            <a:extLst>
              <a:ext uri="{FF2B5EF4-FFF2-40B4-BE49-F238E27FC236}">
                <a16:creationId xmlns:a16="http://schemas.microsoft.com/office/drawing/2014/main" id="{BC0FF202-CB66-8B53-E55B-1E9146759D93}"/>
              </a:ext>
            </a:extLst>
          </p:cNvPr>
          <p:cNvSpPr txBox="1"/>
          <p:nvPr/>
        </p:nvSpPr>
        <p:spPr>
          <a:xfrm>
            <a:off x="396951" y="1906341"/>
            <a:ext cx="5590949" cy="4770537"/>
          </a:xfrm>
          <a:prstGeom prst="rect">
            <a:avLst/>
          </a:prstGeom>
          <a:noFill/>
        </p:spPr>
        <p:txBody>
          <a:bodyPr wrap="square" rtlCol="0">
            <a:spAutoFit/>
          </a:bodyPr>
          <a:lstStyle/>
          <a:p>
            <a:r>
              <a:rPr lang="fr-FR" sz="3200" dirty="0"/>
              <a:t>Représente les nombres suivants :</a:t>
            </a:r>
          </a:p>
          <a:p>
            <a:pPr algn="ctr"/>
            <a:r>
              <a:rPr lang="fr-FR" sz="4800" b="1" dirty="0">
                <a:solidFill>
                  <a:srgbClr val="0070C0"/>
                </a:solidFill>
              </a:rPr>
              <a:t>17</a:t>
            </a:r>
          </a:p>
          <a:p>
            <a:pPr algn="ctr"/>
            <a:r>
              <a:rPr lang="fr-FR" sz="4800" b="1" dirty="0">
                <a:solidFill>
                  <a:srgbClr val="0070C0"/>
                </a:solidFill>
              </a:rPr>
              <a:t>21</a:t>
            </a:r>
          </a:p>
          <a:p>
            <a:pPr algn="ctr"/>
            <a:r>
              <a:rPr lang="fr-FR" sz="4800" b="1" dirty="0">
                <a:solidFill>
                  <a:srgbClr val="0070C0"/>
                </a:solidFill>
              </a:rPr>
              <a:t>35</a:t>
            </a:r>
          </a:p>
          <a:p>
            <a:pPr algn="ctr"/>
            <a:r>
              <a:rPr lang="fr-FR" sz="4800" b="1" dirty="0">
                <a:solidFill>
                  <a:srgbClr val="0070C0"/>
                </a:solidFill>
              </a:rPr>
              <a:t>42</a:t>
            </a:r>
          </a:p>
          <a:p>
            <a:pPr algn="ctr"/>
            <a:r>
              <a:rPr lang="fr-FR" sz="4800" b="1" dirty="0">
                <a:solidFill>
                  <a:srgbClr val="0070C0"/>
                </a:solidFill>
              </a:rPr>
              <a:t>50</a:t>
            </a:r>
            <a:endParaRPr lang="fr-FR" sz="3200" dirty="0"/>
          </a:p>
        </p:txBody>
      </p:sp>
      <p:pic>
        <p:nvPicPr>
          <p:cNvPr id="2" name="Image 1">
            <a:extLst>
              <a:ext uri="{FF2B5EF4-FFF2-40B4-BE49-F238E27FC236}">
                <a16:creationId xmlns:a16="http://schemas.microsoft.com/office/drawing/2014/main" id="{D8049A36-F953-FDB1-5963-D88E1147B238}"/>
              </a:ext>
            </a:extLst>
          </p:cNvPr>
          <p:cNvPicPr>
            <a:picLocks noChangeAspect="1"/>
          </p:cNvPicPr>
          <p:nvPr/>
        </p:nvPicPr>
        <p:blipFill>
          <a:blip r:embed="rId5"/>
          <a:stretch>
            <a:fillRect/>
          </a:stretch>
        </p:blipFill>
        <p:spPr>
          <a:xfrm>
            <a:off x="1138989" y="142946"/>
            <a:ext cx="1362758" cy="1343564"/>
          </a:xfrm>
          <a:prstGeom prst="rect">
            <a:avLst/>
          </a:prstGeom>
        </p:spPr>
      </p:pic>
      <p:pic>
        <p:nvPicPr>
          <p:cNvPr id="5" name="Image 4">
            <a:extLst>
              <a:ext uri="{FF2B5EF4-FFF2-40B4-BE49-F238E27FC236}">
                <a16:creationId xmlns:a16="http://schemas.microsoft.com/office/drawing/2014/main" id="{94CDE673-CB44-BE3E-6078-5E3FC65C477F}"/>
              </a:ext>
            </a:extLst>
          </p:cNvPr>
          <p:cNvPicPr>
            <a:picLocks noChangeAspect="1"/>
          </p:cNvPicPr>
          <p:nvPr/>
        </p:nvPicPr>
        <p:blipFill>
          <a:blip r:embed="rId6"/>
          <a:stretch>
            <a:fillRect/>
          </a:stretch>
        </p:blipFill>
        <p:spPr>
          <a:xfrm>
            <a:off x="6135914" y="2183988"/>
            <a:ext cx="5623009" cy="2953091"/>
          </a:xfrm>
          <a:prstGeom prst="rect">
            <a:avLst/>
          </a:prstGeom>
        </p:spPr>
      </p:pic>
      <p:sp>
        <p:nvSpPr>
          <p:cNvPr id="7" name="ZoneTexte 6">
            <a:extLst>
              <a:ext uri="{FF2B5EF4-FFF2-40B4-BE49-F238E27FC236}">
                <a16:creationId xmlns:a16="http://schemas.microsoft.com/office/drawing/2014/main" id="{040EB01E-A1BE-B8F0-1E76-6D6518466235}"/>
              </a:ext>
            </a:extLst>
          </p:cNvPr>
          <p:cNvSpPr txBox="1"/>
          <p:nvPr/>
        </p:nvSpPr>
        <p:spPr>
          <a:xfrm>
            <a:off x="7341318" y="815352"/>
            <a:ext cx="4541177" cy="1077218"/>
          </a:xfrm>
          <a:prstGeom prst="rect">
            <a:avLst/>
          </a:prstGeom>
          <a:noFill/>
        </p:spPr>
        <p:txBody>
          <a:bodyPr wrap="square" rtlCol="0">
            <a:spAutoFit/>
          </a:bodyPr>
          <a:lstStyle/>
          <a:p>
            <a:r>
              <a:rPr lang="fr-FR" sz="3200" dirty="0"/>
              <a:t>Ecrire une fraction mathématiquement</a:t>
            </a:r>
          </a:p>
        </p:txBody>
      </p:sp>
      <p:pic>
        <p:nvPicPr>
          <p:cNvPr id="6" name="Image 5">
            <a:extLst>
              <a:ext uri="{FF2B5EF4-FFF2-40B4-BE49-F238E27FC236}">
                <a16:creationId xmlns:a16="http://schemas.microsoft.com/office/drawing/2014/main" id="{22F676B3-7BE4-F3F5-8FE0-13810B048B58}"/>
              </a:ext>
            </a:extLst>
          </p:cNvPr>
          <p:cNvPicPr>
            <a:picLocks noChangeAspect="1"/>
          </p:cNvPicPr>
          <p:nvPr/>
        </p:nvPicPr>
        <p:blipFill>
          <a:blip r:embed="rId7"/>
          <a:stretch>
            <a:fillRect/>
          </a:stretch>
        </p:blipFill>
        <p:spPr>
          <a:xfrm>
            <a:off x="11030526" y="142946"/>
            <a:ext cx="957596" cy="1174409"/>
          </a:xfrm>
          <a:prstGeom prst="rect">
            <a:avLst/>
          </a:prstGeom>
        </p:spPr>
      </p:pic>
    </p:spTree>
    <p:extLst>
      <p:ext uri="{BB962C8B-B14F-4D97-AF65-F5344CB8AC3E}">
        <p14:creationId xmlns:p14="http://schemas.microsoft.com/office/powerpoint/2010/main" val="3422118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42953-B0A7-454C-0CC7-5210DB59DFF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EC25389-EB66-8B92-1CBF-3506708B0A7B}"/>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B0476E5-CB96-6757-BCBA-0A2C91F19E99}"/>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2BED07DF-56A4-81E0-537E-3F6145243A0C}"/>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2BED07DF-56A4-81E0-537E-3F6145243A0C}"/>
                  </a:ext>
                </a:extLst>
              </p:cNvPr>
              <p:cNvPicPr/>
              <p:nvPr/>
            </p:nvPicPr>
            <p:blipFill>
              <a:blip r:embed="rId4"/>
              <a:stretch>
                <a:fillRect/>
              </a:stretch>
            </p:blipFill>
            <p:spPr>
              <a:xfrm>
                <a:off x="1751372" y="682102"/>
                <a:ext cx="12600" cy="12600"/>
              </a:xfrm>
              <a:prstGeom prst="rect">
                <a:avLst/>
              </a:prstGeom>
            </p:spPr>
          </p:pic>
        </mc:Fallback>
      </mc:AlternateContent>
      <p:pic>
        <p:nvPicPr>
          <p:cNvPr id="6" name="Image 5">
            <a:extLst>
              <a:ext uri="{FF2B5EF4-FFF2-40B4-BE49-F238E27FC236}">
                <a16:creationId xmlns:a16="http://schemas.microsoft.com/office/drawing/2014/main" id="{07B16C0A-A067-0A95-430F-13DD690D5C69}"/>
              </a:ext>
            </a:extLst>
          </p:cNvPr>
          <p:cNvPicPr>
            <a:picLocks noChangeAspect="1"/>
          </p:cNvPicPr>
          <p:nvPr/>
        </p:nvPicPr>
        <p:blipFill>
          <a:blip r:embed="rId5"/>
          <a:srcRect t="62456" r="46897"/>
          <a:stretch>
            <a:fillRect/>
          </a:stretch>
        </p:blipFill>
        <p:spPr>
          <a:xfrm>
            <a:off x="2288588" y="102287"/>
            <a:ext cx="1077364" cy="750977"/>
          </a:xfrm>
          <a:prstGeom prst="rect">
            <a:avLst/>
          </a:prstGeom>
        </p:spPr>
      </p:pic>
      <p:sp>
        <p:nvSpPr>
          <p:cNvPr id="2" name="ZoneTexte 1">
            <a:extLst>
              <a:ext uri="{FF2B5EF4-FFF2-40B4-BE49-F238E27FC236}">
                <a16:creationId xmlns:a16="http://schemas.microsoft.com/office/drawing/2014/main" id="{5B2E0EE9-AAA6-64FF-1423-551D74AB9117}"/>
              </a:ext>
            </a:extLst>
          </p:cNvPr>
          <p:cNvSpPr txBox="1"/>
          <p:nvPr/>
        </p:nvSpPr>
        <p:spPr>
          <a:xfrm>
            <a:off x="1314267" y="610853"/>
            <a:ext cx="4152137" cy="646331"/>
          </a:xfrm>
          <a:prstGeom prst="rect">
            <a:avLst/>
          </a:prstGeom>
          <a:noFill/>
        </p:spPr>
        <p:txBody>
          <a:bodyPr wrap="square">
            <a:spAutoFit/>
          </a:bodyPr>
          <a:lstStyle/>
          <a:p>
            <a:pPr algn="ctr"/>
            <a:r>
              <a:rPr lang="fr-FR" sz="3600" dirty="0">
                <a:effectLst>
                  <a:outerShdw blurRad="38100" dist="38100" dir="2700000" algn="tl">
                    <a:srgbClr val="000000">
                      <a:alpha val="43137"/>
                    </a:srgbClr>
                  </a:outerShdw>
                </a:effectLst>
              </a:rPr>
              <a:t>Jeu Top </a:t>
            </a:r>
            <a:r>
              <a:rPr lang="fr-FR" sz="3600" dirty="0" err="1">
                <a:effectLst>
                  <a:outerShdw blurRad="38100" dist="38100" dir="2700000" algn="tl">
                    <a:srgbClr val="000000">
                      <a:alpha val="43137"/>
                    </a:srgbClr>
                  </a:outerShdw>
                </a:effectLst>
              </a:rPr>
              <a:t>ten</a:t>
            </a:r>
            <a:endParaRPr lang="fr-FR" sz="3600" dirty="0">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BC61F105-6319-69C0-B95E-D1F4FE387F62}"/>
              </a:ext>
            </a:extLst>
          </p:cNvPr>
          <p:cNvPicPr>
            <a:picLocks noChangeAspect="1"/>
          </p:cNvPicPr>
          <p:nvPr/>
        </p:nvPicPr>
        <p:blipFill>
          <a:blip r:embed="rId6"/>
          <a:stretch>
            <a:fillRect/>
          </a:stretch>
        </p:blipFill>
        <p:spPr>
          <a:xfrm>
            <a:off x="395467" y="1220163"/>
            <a:ext cx="3312435" cy="4949615"/>
          </a:xfrm>
          <a:prstGeom prst="rect">
            <a:avLst/>
          </a:prstGeom>
        </p:spPr>
      </p:pic>
      <p:pic>
        <p:nvPicPr>
          <p:cNvPr id="17" name="Image 16">
            <a:extLst>
              <a:ext uri="{FF2B5EF4-FFF2-40B4-BE49-F238E27FC236}">
                <a16:creationId xmlns:a16="http://schemas.microsoft.com/office/drawing/2014/main" id="{E670DCB3-6445-DEE7-08E5-C0935B6F6BEA}"/>
              </a:ext>
            </a:extLst>
          </p:cNvPr>
          <p:cNvPicPr>
            <a:picLocks noChangeAspect="1"/>
          </p:cNvPicPr>
          <p:nvPr/>
        </p:nvPicPr>
        <p:blipFill>
          <a:blip r:embed="rId7"/>
          <a:stretch>
            <a:fillRect/>
          </a:stretch>
        </p:blipFill>
        <p:spPr>
          <a:xfrm>
            <a:off x="1172244" y="130718"/>
            <a:ext cx="921089" cy="750978"/>
          </a:xfrm>
          <a:prstGeom prst="rect">
            <a:avLst/>
          </a:prstGeom>
        </p:spPr>
      </p:pic>
      <p:pic>
        <p:nvPicPr>
          <p:cNvPr id="5" name="Image 4">
            <a:extLst>
              <a:ext uri="{FF2B5EF4-FFF2-40B4-BE49-F238E27FC236}">
                <a16:creationId xmlns:a16="http://schemas.microsoft.com/office/drawing/2014/main" id="{A8AF8143-D1AB-7F68-AFA9-BC6D544D3A71}"/>
              </a:ext>
            </a:extLst>
          </p:cNvPr>
          <p:cNvPicPr>
            <a:picLocks noChangeAspect="1"/>
          </p:cNvPicPr>
          <p:nvPr/>
        </p:nvPicPr>
        <p:blipFill>
          <a:blip r:embed="rId8"/>
          <a:stretch>
            <a:fillRect/>
          </a:stretch>
        </p:blipFill>
        <p:spPr>
          <a:xfrm>
            <a:off x="365197" y="4942414"/>
            <a:ext cx="4379169" cy="1758945"/>
          </a:xfrm>
          <a:prstGeom prst="rect">
            <a:avLst/>
          </a:prstGeom>
        </p:spPr>
      </p:pic>
      <p:pic>
        <p:nvPicPr>
          <p:cNvPr id="16" name="Picture 6" descr="Guirlande colorée en papier - Quo Vadis">
            <a:extLst>
              <a:ext uri="{FF2B5EF4-FFF2-40B4-BE49-F238E27FC236}">
                <a16:creationId xmlns:a16="http://schemas.microsoft.com/office/drawing/2014/main" id="{A344CD36-847F-FB89-CEBD-0913BE4BCE68}"/>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83781" r="-2368"/>
          <a:stretch>
            <a:fillRect/>
          </a:stretch>
        </p:blipFill>
        <p:spPr bwMode="auto">
          <a:xfrm>
            <a:off x="11302183" y="142946"/>
            <a:ext cx="499388" cy="2246526"/>
          </a:xfrm>
          <a:prstGeom prst="rect">
            <a:avLst/>
          </a:prstGeom>
          <a:noFill/>
          <a:extLst>
            <a:ext uri="{909E8E84-426E-40DD-AFC4-6F175D3DCCD1}">
              <a14:hiddenFill xmlns:a14="http://schemas.microsoft.com/office/drawing/2010/main">
                <a:solidFill>
                  <a:srgbClr val="FFFFFF"/>
                </a:solidFill>
              </a14:hiddenFill>
            </a:ext>
          </a:extLst>
        </p:spPr>
      </p:pic>
      <p:sp>
        <p:nvSpPr>
          <p:cNvPr id="18" name="ZoneTexte 17">
            <a:extLst>
              <a:ext uri="{FF2B5EF4-FFF2-40B4-BE49-F238E27FC236}">
                <a16:creationId xmlns:a16="http://schemas.microsoft.com/office/drawing/2014/main" id="{139C6BB6-3EB7-71EB-BEBA-FEC7E2BD13F6}"/>
              </a:ext>
            </a:extLst>
          </p:cNvPr>
          <p:cNvSpPr txBox="1"/>
          <p:nvPr/>
        </p:nvSpPr>
        <p:spPr>
          <a:xfrm>
            <a:off x="6761006" y="2767442"/>
            <a:ext cx="4541177" cy="584775"/>
          </a:xfrm>
          <a:prstGeom prst="rect">
            <a:avLst/>
          </a:prstGeom>
          <a:noFill/>
        </p:spPr>
        <p:txBody>
          <a:bodyPr wrap="square" rtlCol="0">
            <a:spAutoFit/>
          </a:bodyPr>
          <a:lstStyle/>
          <a:p>
            <a:r>
              <a:rPr lang="fr-FR" sz="3200" dirty="0"/>
              <a:t>Partage la bande en trois</a:t>
            </a:r>
          </a:p>
        </p:txBody>
      </p:sp>
    </p:spTree>
    <p:extLst>
      <p:ext uri="{BB962C8B-B14F-4D97-AF65-F5344CB8AC3E}">
        <p14:creationId xmlns:p14="http://schemas.microsoft.com/office/powerpoint/2010/main" val="2435503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1FBAD-A921-45D9-A296-DE9902177C6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49EC79A7-CF9F-8A3F-C5AD-24036611C3F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40952C14-30C5-7A9D-936B-EF9E1B7242FC}"/>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5449907F-23CD-DEE0-76DD-E70BFBA16308}"/>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5449907F-23CD-DEE0-76DD-E70BFBA16308}"/>
                  </a:ext>
                </a:extLst>
              </p:cNvPr>
              <p:cNvPicPr/>
              <p:nvPr/>
            </p:nvPicPr>
            <p:blipFill>
              <a:blip r:embed="rId4"/>
              <a:stretch>
                <a:fillRect/>
              </a:stretch>
            </p:blipFill>
            <p:spPr>
              <a:xfrm>
                <a:off x="1751372" y="682102"/>
                <a:ext cx="12600" cy="12600"/>
              </a:xfrm>
              <a:prstGeom prst="rect">
                <a:avLst/>
              </a:prstGeom>
            </p:spPr>
          </p:pic>
        </mc:Fallback>
      </mc:AlternateContent>
      <p:pic>
        <p:nvPicPr>
          <p:cNvPr id="6" name="Image 5">
            <a:extLst>
              <a:ext uri="{FF2B5EF4-FFF2-40B4-BE49-F238E27FC236}">
                <a16:creationId xmlns:a16="http://schemas.microsoft.com/office/drawing/2014/main" id="{ECF74C3B-A48F-0CA8-F4F4-4B81E2A587C1}"/>
              </a:ext>
            </a:extLst>
          </p:cNvPr>
          <p:cNvPicPr>
            <a:picLocks noChangeAspect="1"/>
          </p:cNvPicPr>
          <p:nvPr/>
        </p:nvPicPr>
        <p:blipFill>
          <a:blip r:embed="rId5"/>
          <a:srcRect t="62456" r="46897"/>
          <a:stretch>
            <a:fillRect/>
          </a:stretch>
        </p:blipFill>
        <p:spPr>
          <a:xfrm>
            <a:off x="2288588" y="102287"/>
            <a:ext cx="1077364" cy="750977"/>
          </a:xfrm>
          <a:prstGeom prst="rect">
            <a:avLst/>
          </a:prstGeom>
        </p:spPr>
      </p:pic>
      <p:sp>
        <p:nvSpPr>
          <p:cNvPr id="2" name="ZoneTexte 1">
            <a:extLst>
              <a:ext uri="{FF2B5EF4-FFF2-40B4-BE49-F238E27FC236}">
                <a16:creationId xmlns:a16="http://schemas.microsoft.com/office/drawing/2014/main" id="{73E42D28-9658-6C04-9928-F5F35E598671}"/>
              </a:ext>
            </a:extLst>
          </p:cNvPr>
          <p:cNvSpPr txBox="1"/>
          <p:nvPr/>
        </p:nvSpPr>
        <p:spPr>
          <a:xfrm>
            <a:off x="1314267" y="610853"/>
            <a:ext cx="4152137" cy="646331"/>
          </a:xfrm>
          <a:prstGeom prst="rect">
            <a:avLst/>
          </a:prstGeom>
          <a:noFill/>
        </p:spPr>
        <p:txBody>
          <a:bodyPr wrap="square">
            <a:spAutoFit/>
          </a:bodyPr>
          <a:lstStyle/>
          <a:p>
            <a:pPr algn="ctr"/>
            <a:r>
              <a:rPr lang="fr-FR" sz="3600" dirty="0">
                <a:effectLst>
                  <a:outerShdw blurRad="38100" dist="38100" dir="2700000" algn="tl">
                    <a:srgbClr val="000000">
                      <a:alpha val="43137"/>
                    </a:srgbClr>
                  </a:outerShdw>
                </a:effectLst>
              </a:rPr>
              <a:t>Jeu Top </a:t>
            </a:r>
            <a:r>
              <a:rPr lang="fr-FR" sz="3600" dirty="0" err="1">
                <a:effectLst>
                  <a:outerShdw blurRad="38100" dist="38100" dir="2700000" algn="tl">
                    <a:srgbClr val="000000">
                      <a:alpha val="43137"/>
                    </a:srgbClr>
                  </a:outerShdw>
                </a:effectLst>
              </a:rPr>
              <a:t>ten</a:t>
            </a:r>
            <a:endParaRPr lang="fr-FR" sz="3600" dirty="0">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2AEC8B43-F9EB-ED2F-DFF7-823C931A948E}"/>
              </a:ext>
            </a:extLst>
          </p:cNvPr>
          <p:cNvPicPr>
            <a:picLocks noChangeAspect="1"/>
          </p:cNvPicPr>
          <p:nvPr/>
        </p:nvPicPr>
        <p:blipFill>
          <a:blip r:embed="rId6"/>
          <a:stretch>
            <a:fillRect/>
          </a:stretch>
        </p:blipFill>
        <p:spPr>
          <a:xfrm>
            <a:off x="395467" y="1220163"/>
            <a:ext cx="3312435" cy="4949615"/>
          </a:xfrm>
          <a:prstGeom prst="rect">
            <a:avLst/>
          </a:prstGeom>
        </p:spPr>
      </p:pic>
      <p:pic>
        <p:nvPicPr>
          <p:cNvPr id="17" name="Image 16">
            <a:extLst>
              <a:ext uri="{FF2B5EF4-FFF2-40B4-BE49-F238E27FC236}">
                <a16:creationId xmlns:a16="http://schemas.microsoft.com/office/drawing/2014/main" id="{B0E639D4-C16E-0CA7-0D35-3D8EC0ACB733}"/>
              </a:ext>
            </a:extLst>
          </p:cNvPr>
          <p:cNvPicPr>
            <a:picLocks noChangeAspect="1"/>
          </p:cNvPicPr>
          <p:nvPr/>
        </p:nvPicPr>
        <p:blipFill>
          <a:blip r:embed="rId7"/>
          <a:stretch>
            <a:fillRect/>
          </a:stretch>
        </p:blipFill>
        <p:spPr>
          <a:xfrm>
            <a:off x="1172244" y="130718"/>
            <a:ext cx="921089" cy="750978"/>
          </a:xfrm>
          <a:prstGeom prst="rect">
            <a:avLst/>
          </a:prstGeom>
        </p:spPr>
      </p:pic>
      <p:pic>
        <p:nvPicPr>
          <p:cNvPr id="5" name="Image 4">
            <a:extLst>
              <a:ext uri="{FF2B5EF4-FFF2-40B4-BE49-F238E27FC236}">
                <a16:creationId xmlns:a16="http://schemas.microsoft.com/office/drawing/2014/main" id="{3F29C33A-662E-1A31-0B97-06D706433AF0}"/>
              </a:ext>
            </a:extLst>
          </p:cNvPr>
          <p:cNvPicPr>
            <a:picLocks noChangeAspect="1"/>
          </p:cNvPicPr>
          <p:nvPr/>
        </p:nvPicPr>
        <p:blipFill>
          <a:blip r:embed="rId8"/>
          <a:stretch>
            <a:fillRect/>
          </a:stretch>
        </p:blipFill>
        <p:spPr>
          <a:xfrm>
            <a:off x="365197" y="4942414"/>
            <a:ext cx="4379169" cy="1758945"/>
          </a:xfrm>
          <a:prstGeom prst="rect">
            <a:avLst/>
          </a:prstGeom>
        </p:spPr>
      </p:pic>
      <p:sp>
        <p:nvSpPr>
          <p:cNvPr id="13" name="ZoneTexte 12">
            <a:extLst>
              <a:ext uri="{FF2B5EF4-FFF2-40B4-BE49-F238E27FC236}">
                <a16:creationId xmlns:a16="http://schemas.microsoft.com/office/drawing/2014/main" id="{3810EDFB-1C94-37DE-5867-CC4E2E32166C}"/>
              </a:ext>
            </a:extLst>
          </p:cNvPr>
          <p:cNvSpPr txBox="1"/>
          <p:nvPr/>
        </p:nvSpPr>
        <p:spPr>
          <a:xfrm>
            <a:off x="7341318" y="815352"/>
            <a:ext cx="4541177" cy="1077218"/>
          </a:xfrm>
          <a:prstGeom prst="rect">
            <a:avLst/>
          </a:prstGeom>
          <a:noFill/>
        </p:spPr>
        <p:txBody>
          <a:bodyPr wrap="square" rtlCol="0">
            <a:spAutoFit/>
          </a:bodyPr>
          <a:lstStyle/>
          <a:p>
            <a:r>
              <a:rPr lang="fr-FR" sz="3200" dirty="0"/>
              <a:t>Ecrire une fraction mathématiquement</a:t>
            </a:r>
          </a:p>
        </p:txBody>
      </p:sp>
      <p:pic>
        <p:nvPicPr>
          <p:cNvPr id="14" name="Image 13">
            <a:extLst>
              <a:ext uri="{FF2B5EF4-FFF2-40B4-BE49-F238E27FC236}">
                <a16:creationId xmlns:a16="http://schemas.microsoft.com/office/drawing/2014/main" id="{C3EB384C-F99E-04F4-52D2-BDE484B6B492}"/>
              </a:ext>
            </a:extLst>
          </p:cNvPr>
          <p:cNvPicPr>
            <a:picLocks noChangeAspect="1"/>
          </p:cNvPicPr>
          <p:nvPr/>
        </p:nvPicPr>
        <p:blipFill>
          <a:blip r:embed="rId9"/>
          <a:stretch>
            <a:fillRect/>
          </a:stretch>
        </p:blipFill>
        <p:spPr>
          <a:xfrm>
            <a:off x="6135915" y="2158587"/>
            <a:ext cx="5586358" cy="2978492"/>
          </a:xfrm>
          <a:prstGeom prst="rect">
            <a:avLst/>
          </a:prstGeom>
        </p:spPr>
      </p:pic>
      <p:pic>
        <p:nvPicPr>
          <p:cNvPr id="7" name="Image 6">
            <a:extLst>
              <a:ext uri="{FF2B5EF4-FFF2-40B4-BE49-F238E27FC236}">
                <a16:creationId xmlns:a16="http://schemas.microsoft.com/office/drawing/2014/main" id="{71BB71F9-5A96-DFCC-E5AE-06FF19600E5C}"/>
              </a:ext>
            </a:extLst>
          </p:cNvPr>
          <p:cNvPicPr>
            <a:picLocks noChangeAspect="1"/>
          </p:cNvPicPr>
          <p:nvPr/>
        </p:nvPicPr>
        <p:blipFill>
          <a:blip r:embed="rId10"/>
          <a:stretch>
            <a:fillRect/>
          </a:stretch>
        </p:blipFill>
        <p:spPr>
          <a:xfrm>
            <a:off x="11030526" y="153220"/>
            <a:ext cx="957596" cy="1174409"/>
          </a:xfrm>
          <a:prstGeom prst="rect">
            <a:avLst/>
          </a:prstGeom>
        </p:spPr>
      </p:pic>
    </p:spTree>
    <p:extLst>
      <p:ext uri="{BB962C8B-B14F-4D97-AF65-F5344CB8AC3E}">
        <p14:creationId xmlns:p14="http://schemas.microsoft.com/office/powerpoint/2010/main" val="22505140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F415E9-4ADE-7555-F751-193A69C8D08D}"/>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7DE8AE89-49F4-BD35-345A-6F306CF8F3A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CE28F39B-E1BF-4FA1-C06E-03F0C7C7FF1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C7F0C449-8F81-79AA-A189-133567C7B6B7}"/>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C7F0C449-8F81-79AA-A189-133567C7B6B7}"/>
                  </a:ext>
                </a:extLst>
              </p:cNvPr>
              <p:cNvPicPr/>
              <p:nvPr/>
            </p:nvPicPr>
            <p:blipFill>
              <a:blip r:embed="rId4"/>
              <a:stretch>
                <a:fillRect/>
              </a:stretch>
            </p:blipFill>
            <p:spPr>
              <a:xfrm>
                <a:off x="1751372" y="682102"/>
                <a:ext cx="12600" cy="12600"/>
              </a:xfrm>
              <a:prstGeom prst="rect">
                <a:avLst/>
              </a:prstGeom>
            </p:spPr>
          </p:pic>
        </mc:Fallback>
      </mc:AlternateContent>
      <p:pic>
        <p:nvPicPr>
          <p:cNvPr id="6" name="Image 5">
            <a:extLst>
              <a:ext uri="{FF2B5EF4-FFF2-40B4-BE49-F238E27FC236}">
                <a16:creationId xmlns:a16="http://schemas.microsoft.com/office/drawing/2014/main" id="{6B98793C-8D58-05E7-9D6D-2DBED1FED293}"/>
              </a:ext>
            </a:extLst>
          </p:cNvPr>
          <p:cNvPicPr>
            <a:picLocks noChangeAspect="1"/>
          </p:cNvPicPr>
          <p:nvPr/>
        </p:nvPicPr>
        <p:blipFill>
          <a:blip r:embed="rId5"/>
          <a:srcRect t="62456" r="46897"/>
          <a:stretch>
            <a:fillRect/>
          </a:stretch>
        </p:blipFill>
        <p:spPr>
          <a:xfrm>
            <a:off x="2288588" y="102287"/>
            <a:ext cx="1077364" cy="750977"/>
          </a:xfrm>
          <a:prstGeom prst="rect">
            <a:avLst/>
          </a:prstGeom>
        </p:spPr>
      </p:pic>
      <p:sp>
        <p:nvSpPr>
          <p:cNvPr id="2" name="ZoneTexte 1">
            <a:extLst>
              <a:ext uri="{FF2B5EF4-FFF2-40B4-BE49-F238E27FC236}">
                <a16:creationId xmlns:a16="http://schemas.microsoft.com/office/drawing/2014/main" id="{94CF6ADB-EFCC-4C49-21AD-3E160D734F13}"/>
              </a:ext>
            </a:extLst>
          </p:cNvPr>
          <p:cNvSpPr txBox="1"/>
          <p:nvPr/>
        </p:nvSpPr>
        <p:spPr>
          <a:xfrm>
            <a:off x="1314267" y="610853"/>
            <a:ext cx="4152137" cy="646331"/>
          </a:xfrm>
          <a:prstGeom prst="rect">
            <a:avLst/>
          </a:prstGeom>
          <a:noFill/>
        </p:spPr>
        <p:txBody>
          <a:bodyPr wrap="square">
            <a:spAutoFit/>
          </a:bodyPr>
          <a:lstStyle/>
          <a:p>
            <a:pPr algn="ctr"/>
            <a:r>
              <a:rPr lang="fr-FR" sz="3600" dirty="0">
                <a:effectLst>
                  <a:outerShdw blurRad="38100" dist="38100" dir="2700000" algn="tl">
                    <a:srgbClr val="000000">
                      <a:alpha val="43137"/>
                    </a:srgbClr>
                  </a:outerShdw>
                </a:effectLst>
              </a:rPr>
              <a:t>Jeu Top </a:t>
            </a:r>
            <a:r>
              <a:rPr lang="fr-FR" sz="3600" dirty="0" err="1">
                <a:effectLst>
                  <a:outerShdw blurRad="38100" dist="38100" dir="2700000" algn="tl">
                    <a:srgbClr val="000000">
                      <a:alpha val="43137"/>
                    </a:srgbClr>
                  </a:outerShdw>
                </a:effectLst>
              </a:rPr>
              <a:t>ten</a:t>
            </a:r>
            <a:endParaRPr lang="fr-FR" sz="3600" dirty="0">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2E45232E-FEFA-1FA8-712E-C53710DA6606}"/>
              </a:ext>
            </a:extLst>
          </p:cNvPr>
          <p:cNvPicPr>
            <a:picLocks noChangeAspect="1"/>
          </p:cNvPicPr>
          <p:nvPr/>
        </p:nvPicPr>
        <p:blipFill>
          <a:blip r:embed="rId6"/>
          <a:stretch>
            <a:fillRect/>
          </a:stretch>
        </p:blipFill>
        <p:spPr>
          <a:xfrm>
            <a:off x="395467" y="1220163"/>
            <a:ext cx="3312435" cy="4949615"/>
          </a:xfrm>
          <a:prstGeom prst="rect">
            <a:avLst/>
          </a:prstGeom>
        </p:spPr>
      </p:pic>
      <p:pic>
        <p:nvPicPr>
          <p:cNvPr id="17" name="Image 16">
            <a:extLst>
              <a:ext uri="{FF2B5EF4-FFF2-40B4-BE49-F238E27FC236}">
                <a16:creationId xmlns:a16="http://schemas.microsoft.com/office/drawing/2014/main" id="{6E5551CD-6862-C0C5-4B90-DB3DE5CFF2AE}"/>
              </a:ext>
            </a:extLst>
          </p:cNvPr>
          <p:cNvPicPr>
            <a:picLocks noChangeAspect="1"/>
          </p:cNvPicPr>
          <p:nvPr/>
        </p:nvPicPr>
        <p:blipFill>
          <a:blip r:embed="rId7"/>
          <a:stretch>
            <a:fillRect/>
          </a:stretch>
        </p:blipFill>
        <p:spPr>
          <a:xfrm>
            <a:off x="1172244" y="130718"/>
            <a:ext cx="921089" cy="750978"/>
          </a:xfrm>
          <a:prstGeom prst="rect">
            <a:avLst/>
          </a:prstGeom>
        </p:spPr>
      </p:pic>
      <p:pic>
        <p:nvPicPr>
          <p:cNvPr id="5" name="Image 4">
            <a:extLst>
              <a:ext uri="{FF2B5EF4-FFF2-40B4-BE49-F238E27FC236}">
                <a16:creationId xmlns:a16="http://schemas.microsoft.com/office/drawing/2014/main" id="{2D4B10FF-10D8-8A38-CFF9-38F841B3A18A}"/>
              </a:ext>
            </a:extLst>
          </p:cNvPr>
          <p:cNvPicPr>
            <a:picLocks noChangeAspect="1"/>
          </p:cNvPicPr>
          <p:nvPr/>
        </p:nvPicPr>
        <p:blipFill>
          <a:blip r:embed="rId8"/>
          <a:stretch>
            <a:fillRect/>
          </a:stretch>
        </p:blipFill>
        <p:spPr>
          <a:xfrm>
            <a:off x="365197" y="4942414"/>
            <a:ext cx="4379169" cy="1758945"/>
          </a:xfrm>
          <a:prstGeom prst="rect">
            <a:avLst/>
          </a:prstGeom>
        </p:spPr>
      </p:pic>
      <p:sp>
        <p:nvSpPr>
          <p:cNvPr id="7" name="ZoneTexte 6">
            <a:extLst>
              <a:ext uri="{FF2B5EF4-FFF2-40B4-BE49-F238E27FC236}">
                <a16:creationId xmlns:a16="http://schemas.microsoft.com/office/drawing/2014/main" id="{99B7ED6F-F45F-1CDD-45B7-559C5C0A658D}"/>
              </a:ext>
            </a:extLst>
          </p:cNvPr>
          <p:cNvSpPr txBox="1"/>
          <p:nvPr/>
        </p:nvSpPr>
        <p:spPr>
          <a:xfrm>
            <a:off x="6056086" y="1763394"/>
            <a:ext cx="6135914" cy="1077218"/>
          </a:xfrm>
          <a:prstGeom prst="rect">
            <a:avLst/>
          </a:prstGeom>
          <a:noFill/>
        </p:spPr>
        <p:txBody>
          <a:bodyPr wrap="square" rtlCol="0">
            <a:spAutoFit/>
          </a:bodyPr>
          <a:lstStyle/>
          <a:p>
            <a:r>
              <a:rPr lang="fr-FR" sz="3200" dirty="0"/>
              <a:t>Ecris les fractions correspondant aux situations que l’on vient de voir</a:t>
            </a:r>
          </a:p>
        </p:txBody>
      </p:sp>
      <p:pic>
        <p:nvPicPr>
          <p:cNvPr id="11" name="Image 10">
            <a:extLst>
              <a:ext uri="{FF2B5EF4-FFF2-40B4-BE49-F238E27FC236}">
                <a16:creationId xmlns:a16="http://schemas.microsoft.com/office/drawing/2014/main" id="{F5567A7E-9C11-6339-E2EA-24AC251196F8}"/>
              </a:ext>
            </a:extLst>
          </p:cNvPr>
          <p:cNvPicPr>
            <a:picLocks noChangeAspect="1"/>
          </p:cNvPicPr>
          <p:nvPr/>
        </p:nvPicPr>
        <p:blipFill>
          <a:blip r:embed="rId9"/>
          <a:stretch>
            <a:fillRect/>
          </a:stretch>
        </p:blipFill>
        <p:spPr>
          <a:xfrm>
            <a:off x="10991080" y="111694"/>
            <a:ext cx="1038797" cy="1038797"/>
          </a:xfrm>
          <a:prstGeom prst="rect">
            <a:avLst/>
          </a:prstGeom>
        </p:spPr>
      </p:pic>
    </p:spTree>
    <p:extLst>
      <p:ext uri="{BB962C8B-B14F-4D97-AF65-F5344CB8AC3E}">
        <p14:creationId xmlns:p14="http://schemas.microsoft.com/office/powerpoint/2010/main" val="3800827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9D0CB-8B08-3955-91B9-EEA8E9A8061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3FBF51F-1B83-97E1-6E57-9472A3A854F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B3B8E81-3CD3-DCE8-1520-2DC8B3DB19A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3974D7A-20CC-898A-3F7F-0B39FA813CAD}"/>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FF290898-159D-CAD6-C6AE-F379E93BB7A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359308C8-DF57-D4DA-1246-2AF047D28273}"/>
              </a:ext>
            </a:extLst>
          </p:cNvPr>
          <p:cNvSpPr txBox="1"/>
          <p:nvPr/>
        </p:nvSpPr>
        <p:spPr>
          <a:xfrm>
            <a:off x="7020380" y="2602795"/>
            <a:ext cx="4825723" cy="646331"/>
          </a:xfrm>
          <a:prstGeom prst="rect">
            <a:avLst/>
          </a:prstGeom>
          <a:noFill/>
        </p:spPr>
        <p:txBody>
          <a:bodyPr wrap="square" rtlCol="0">
            <a:spAutoFit/>
          </a:bodyPr>
          <a:lstStyle/>
          <a:p>
            <a:r>
              <a:rPr lang="fr-FR" sz="3600" dirty="0">
                <a:sym typeface="Webdings" panose="05030102010509060703" pitchFamily="18" charset="2"/>
              </a:rPr>
              <a:t>Complète l’écriture</a:t>
            </a:r>
            <a:endParaRPr lang="fr-FR" sz="3600" dirty="0"/>
          </a:p>
        </p:txBody>
      </p:sp>
      <p:sp>
        <p:nvSpPr>
          <p:cNvPr id="5" name="ZoneTexte 4">
            <a:extLst>
              <a:ext uri="{FF2B5EF4-FFF2-40B4-BE49-F238E27FC236}">
                <a16:creationId xmlns:a16="http://schemas.microsoft.com/office/drawing/2014/main" id="{CD89373F-3D40-DCBF-BC52-10ACE8439D73}"/>
              </a:ext>
            </a:extLst>
          </p:cNvPr>
          <p:cNvSpPr txBox="1"/>
          <p:nvPr/>
        </p:nvSpPr>
        <p:spPr>
          <a:xfrm>
            <a:off x="266067" y="2602795"/>
            <a:ext cx="5578864" cy="1323439"/>
          </a:xfrm>
          <a:prstGeom prst="rect">
            <a:avLst/>
          </a:prstGeom>
          <a:noFill/>
        </p:spPr>
        <p:txBody>
          <a:bodyPr wrap="square" rtlCol="0">
            <a:spAutoFit/>
          </a:bodyPr>
          <a:lstStyle/>
          <a:p>
            <a:r>
              <a:rPr lang="fr-FR" sz="3600" dirty="0">
                <a:latin typeface="Arial" panose="020B0604020202020204" pitchFamily="34" charset="0"/>
                <a:cs typeface="Arial" panose="020B0604020202020204" pitchFamily="34" charset="0"/>
              </a:rPr>
              <a:t>Quel nombre est entre </a:t>
            </a:r>
            <a:r>
              <a:rPr lang="fr-FR" sz="4000" b="1" dirty="0">
                <a:latin typeface="BelleAllureCE" panose="02000803000000000000" pitchFamily="2" charset="0"/>
              </a:rPr>
              <a:t>10</a:t>
            </a:r>
            <a:r>
              <a:rPr lang="fr-FR" sz="3600" dirty="0"/>
              <a:t> </a:t>
            </a:r>
            <a:r>
              <a:rPr lang="fr-FR" sz="3600" dirty="0">
                <a:latin typeface="Arial" panose="020B0604020202020204" pitchFamily="34" charset="0"/>
                <a:cs typeface="Arial" panose="020B0604020202020204" pitchFamily="34" charset="0"/>
              </a:rPr>
              <a:t>et</a:t>
            </a:r>
            <a:r>
              <a:rPr lang="fr-FR" sz="4000" dirty="0"/>
              <a:t> </a:t>
            </a:r>
            <a:r>
              <a:rPr lang="fr-FR" sz="4000" b="1" dirty="0">
                <a:latin typeface="Arial" panose="020B0604020202020204" pitchFamily="34" charset="0"/>
                <a:cs typeface="Arial" panose="020B0604020202020204" pitchFamily="34" charset="0"/>
              </a:rPr>
              <a:t>20</a:t>
            </a:r>
            <a:r>
              <a:rPr lang="fr-FR" sz="4000" dirty="0">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7</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ou</a:t>
            </a:r>
            <a:r>
              <a:rPr lang="fr-FR" sz="3600" b="1" dirty="0">
                <a:solidFill>
                  <a:srgbClr val="0070C0"/>
                </a:solidFill>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13</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a:t>
            </a:r>
          </a:p>
        </p:txBody>
      </p:sp>
      <p:pic>
        <p:nvPicPr>
          <p:cNvPr id="6" name="Image 5">
            <a:extLst>
              <a:ext uri="{FF2B5EF4-FFF2-40B4-BE49-F238E27FC236}">
                <a16:creationId xmlns:a16="http://schemas.microsoft.com/office/drawing/2014/main" id="{25373F19-B29D-C4AF-2C0C-865B0A7ECFA4}"/>
              </a:ext>
            </a:extLst>
          </p:cNvPr>
          <p:cNvPicPr>
            <a:picLocks noChangeAspect="1"/>
          </p:cNvPicPr>
          <p:nvPr/>
        </p:nvPicPr>
        <p:blipFill>
          <a:blip r:embed="rId3"/>
          <a:stretch>
            <a:fillRect/>
          </a:stretch>
        </p:blipFill>
        <p:spPr>
          <a:xfrm>
            <a:off x="5576600" y="143595"/>
            <a:ext cx="1038797" cy="1038797"/>
          </a:xfrm>
          <a:prstGeom prst="rect">
            <a:avLst/>
          </a:prstGeom>
        </p:spPr>
      </p:pic>
      <p:grpSp>
        <p:nvGrpSpPr>
          <p:cNvPr id="4" name="Groupe 3">
            <a:extLst>
              <a:ext uri="{FF2B5EF4-FFF2-40B4-BE49-F238E27FC236}">
                <a16:creationId xmlns:a16="http://schemas.microsoft.com/office/drawing/2014/main" id="{F9955FD9-971D-ABAD-8407-2AA15AEEB9FD}"/>
              </a:ext>
            </a:extLst>
          </p:cNvPr>
          <p:cNvGrpSpPr/>
          <p:nvPr/>
        </p:nvGrpSpPr>
        <p:grpSpPr>
          <a:xfrm>
            <a:off x="61104" y="4641889"/>
            <a:ext cx="5918454" cy="793140"/>
            <a:chOff x="96560" y="3185319"/>
            <a:chExt cx="8803594" cy="723894"/>
          </a:xfrm>
        </p:grpSpPr>
        <p:grpSp>
          <p:nvGrpSpPr>
            <p:cNvPr id="7" name="Groupe 6">
              <a:extLst>
                <a:ext uri="{FF2B5EF4-FFF2-40B4-BE49-F238E27FC236}">
                  <a16:creationId xmlns:a16="http://schemas.microsoft.com/office/drawing/2014/main" id="{3208E793-51A2-8D0B-E2DA-7CC00FC7B1F4}"/>
                </a:ext>
              </a:extLst>
            </p:cNvPr>
            <p:cNvGrpSpPr/>
            <p:nvPr/>
          </p:nvGrpSpPr>
          <p:grpSpPr>
            <a:xfrm>
              <a:off x="96560" y="3186342"/>
              <a:ext cx="4401797" cy="722871"/>
              <a:chOff x="96560" y="3186342"/>
              <a:chExt cx="9077550" cy="1008000"/>
            </a:xfrm>
          </p:grpSpPr>
          <p:grpSp>
            <p:nvGrpSpPr>
              <p:cNvPr id="23" name="Groupe 22">
                <a:extLst>
                  <a:ext uri="{FF2B5EF4-FFF2-40B4-BE49-F238E27FC236}">
                    <a16:creationId xmlns:a16="http://schemas.microsoft.com/office/drawing/2014/main" id="{C09D3615-99D5-739D-5C25-C2EAAF23242C}"/>
                  </a:ext>
                </a:extLst>
              </p:cNvPr>
              <p:cNvGrpSpPr/>
              <p:nvPr/>
            </p:nvGrpSpPr>
            <p:grpSpPr>
              <a:xfrm>
                <a:off x="96560" y="3186342"/>
                <a:ext cx="9077550" cy="1008000"/>
                <a:chOff x="-143347" y="3807816"/>
                <a:chExt cx="10080000" cy="1008000"/>
              </a:xfrm>
            </p:grpSpPr>
            <p:sp>
              <p:nvSpPr>
                <p:cNvPr id="25" name="Rectangle 24">
                  <a:extLst>
                    <a:ext uri="{FF2B5EF4-FFF2-40B4-BE49-F238E27FC236}">
                      <a16:creationId xmlns:a16="http://schemas.microsoft.com/office/drawing/2014/main" id="{AE6CC763-614D-C336-2BBA-1B4198E89A1B}"/>
                    </a:ext>
                  </a:extLst>
                </p:cNvPr>
                <p:cNvSpPr/>
                <p:nvPr/>
              </p:nvSpPr>
              <p:spPr>
                <a:xfrm>
                  <a:off x="187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3</a:t>
                  </a:r>
                </a:p>
              </p:txBody>
            </p:sp>
            <p:sp>
              <p:nvSpPr>
                <p:cNvPr id="26" name="Rectangle 25">
                  <a:extLst>
                    <a:ext uri="{FF2B5EF4-FFF2-40B4-BE49-F238E27FC236}">
                      <a16:creationId xmlns:a16="http://schemas.microsoft.com/office/drawing/2014/main" id="{00E874BB-3C10-3A0B-ACDF-BAE5A81505EF}"/>
                    </a:ext>
                  </a:extLst>
                </p:cNvPr>
                <p:cNvSpPr/>
                <p:nvPr/>
              </p:nvSpPr>
              <p:spPr>
                <a:xfrm>
                  <a:off x="2880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4</a:t>
                  </a:r>
                </a:p>
              </p:txBody>
            </p:sp>
            <p:sp>
              <p:nvSpPr>
                <p:cNvPr id="27" name="Rectangle 26">
                  <a:extLst>
                    <a:ext uri="{FF2B5EF4-FFF2-40B4-BE49-F238E27FC236}">
                      <a16:creationId xmlns:a16="http://schemas.microsoft.com/office/drawing/2014/main" id="{C1E206D2-0D9A-4B6F-78EE-043E17389092}"/>
                    </a:ext>
                  </a:extLst>
                </p:cNvPr>
                <p:cNvSpPr/>
                <p:nvPr/>
              </p:nvSpPr>
              <p:spPr>
                <a:xfrm>
                  <a:off x="-143347"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1</a:t>
                  </a:r>
                </a:p>
              </p:txBody>
            </p:sp>
            <p:sp>
              <p:nvSpPr>
                <p:cNvPr id="28" name="Rectangle 27">
                  <a:extLst>
                    <a:ext uri="{FF2B5EF4-FFF2-40B4-BE49-F238E27FC236}">
                      <a16:creationId xmlns:a16="http://schemas.microsoft.com/office/drawing/2014/main" id="{8B8E1EEE-2389-46A6-C6FC-F75CBCDD81B5}"/>
                    </a:ext>
                  </a:extLst>
                </p:cNvPr>
                <p:cNvSpPr/>
                <p:nvPr/>
              </p:nvSpPr>
              <p:spPr>
                <a:xfrm>
                  <a:off x="388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5</a:t>
                  </a:r>
                </a:p>
              </p:txBody>
            </p:sp>
            <p:sp>
              <p:nvSpPr>
                <p:cNvPr id="29" name="Rectangle 28">
                  <a:extLst>
                    <a:ext uri="{FF2B5EF4-FFF2-40B4-BE49-F238E27FC236}">
                      <a16:creationId xmlns:a16="http://schemas.microsoft.com/office/drawing/2014/main" id="{6515EC53-20FA-AD86-A19D-A566B616C28A}"/>
                    </a:ext>
                  </a:extLst>
                </p:cNvPr>
                <p:cNvSpPr/>
                <p:nvPr/>
              </p:nvSpPr>
              <p:spPr>
                <a:xfrm>
                  <a:off x="4896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6</a:t>
                  </a:r>
                </a:p>
              </p:txBody>
            </p:sp>
            <p:sp>
              <p:nvSpPr>
                <p:cNvPr id="30" name="Rectangle 29">
                  <a:extLst>
                    <a:ext uri="{FF2B5EF4-FFF2-40B4-BE49-F238E27FC236}">
                      <a16:creationId xmlns:a16="http://schemas.microsoft.com/office/drawing/2014/main" id="{2DD7DBB0-0E51-25E7-EC5A-135D2EE3A518}"/>
                    </a:ext>
                  </a:extLst>
                </p:cNvPr>
                <p:cNvSpPr/>
                <p:nvPr/>
              </p:nvSpPr>
              <p:spPr>
                <a:xfrm>
                  <a:off x="5904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7</a:t>
                  </a:r>
                </a:p>
              </p:txBody>
            </p:sp>
            <p:sp>
              <p:nvSpPr>
                <p:cNvPr id="31" name="Rectangle 30">
                  <a:extLst>
                    <a:ext uri="{FF2B5EF4-FFF2-40B4-BE49-F238E27FC236}">
                      <a16:creationId xmlns:a16="http://schemas.microsoft.com/office/drawing/2014/main" id="{89C9DA7B-81D5-A70F-733C-763E3C9F1B01}"/>
                    </a:ext>
                  </a:extLst>
                </p:cNvPr>
                <p:cNvSpPr/>
                <p:nvPr/>
              </p:nvSpPr>
              <p:spPr>
                <a:xfrm>
                  <a:off x="691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8</a:t>
                  </a:r>
                </a:p>
              </p:txBody>
            </p:sp>
            <p:sp>
              <p:nvSpPr>
                <p:cNvPr id="32" name="Rectangle 31">
                  <a:extLst>
                    <a:ext uri="{FF2B5EF4-FFF2-40B4-BE49-F238E27FC236}">
                      <a16:creationId xmlns:a16="http://schemas.microsoft.com/office/drawing/2014/main" id="{FDEB3199-6665-B3EB-882C-5280F42F07A8}"/>
                    </a:ext>
                  </a:extLst>
                </p:cNvPr>
                <p:cNvSpPr/>
                <p:nvPr/>
              </p:nvSpPr>
              <p:spPr>
                <a:xfrm>
                  <a:off x="7920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9</a:t>
                  </a:r>
                </a:p>
              </p:txBody>
            </p:sp>
            <p:sp>
              <p:nvSpPr>
                <p:cNvPr id="33" name="Rectangle 32">
                  <a:extLst>
                    <a:ext uri="{FF2B5EF4-FFF2-40B4-BE49-F238E27FC236}">
                      <a16:creationId xmlns:a16="http://schemas.microsoft.com/office/drawing/2014/main" id="{F5CFDBAF-8894-4D5C-DA76-3C13EC4DE65C}"/>
                    </a:ext>
                  </a:extLst>
                </p:cNvPr>
                <p:cNvSpPr/>
                <p:nvPr/>
              </p:nvSpPr>
              <p:spPr>
                <a:xfrm>
                  <a:off x="892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10</a:t>
                  </a:r>
                  <a:endParaRPr lang="fr-FR" sz="2400" b="1" dirty="0">
                    <a:solidFill>
                      <a:schemeClr val="tx1"/>
                    </a:solidFill>
                    <a:latin typeface="BelleAllureCE" panose="02000803000000000000" pitchFamily="2" charset="0"/>
                  </a:endParaRPr>
                </a:p>
              </p:txBody>
            </p:sp>
          </p:grpSp>
          <p:sp>
            <p:nvSpPr>
              <p:cNvPr id="24" name="Rectangle 23">
                <a:extLst>
                  <a:ext uri="{FF2B5EF4-FFF2-40B4-BE49-F238E27FC236}">
                    <a16:creationId xmlns:a16="http://schemas.microsoft.com/office/drawing/2014/main" id="{3D314A0F-7943-C5D9-C515-E0FD7A288B6C}"/>
                  </a:ext>
                </a:extLst>
              </p:cNvPr>
              <p:cNvSpPr/>
              <p:nvPr/>
            </p:nvSpPr>
            <p:spPr>
              <a:xfrm>
                <a:off x="1004315" y="3186342"/>
                <a:ext cx="907755"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2</a:t>
                </a:r>
              </a:p>
            </p:txBody>
          </p:sp>
        </p:grpSp>
        <p:grpSp>
          <p:nvGrpSpPr>
            <p:cNvPr id="8" name="Groupe 7">
              <a:extLst>
                <a:ext uri="{FF2B5EF4-FFF2-40B4-BE49-F238E27FC236}">
                  <a16:creationId xmlns:a16="http://schemas.microsoft.com/office/drawing/2014/main" id="{C03EF7F8-FC4D-2C2D-5206-587AB776CEE2}"/>
                </a:ext>
              </a:extLst>
            </p:cNvPr>
            <p:cNvGrpSpPr/>
            <p:nvPr/>
          </p:nvGrpSpPr>
          <p:grpSpPr>
            <a:xfrm>
              <a:off x="4498357" y="3185319"/>
              <a:ext cx="4401797" cy="722872"/>
              <a:chOff x="96560" y="3186341"/>
              <a:chExt cx="9077550" cy="1008001"/>
            </a:xfrm>
          </p:grpSpPr>
          <p:grpSp>
            <p:nvGrpSpPr>
              <p:cNvPr id="9" name="Groupe 8">
                <a:extLst>
                  <a:ext uri="{FF2B5EF4-FFF2-40B4-BE49-F238E27FC236}">
                    <a16:creationId xmlns:a16="http://schemas.microsoft.com/office/drawing/2014/main" id="{2A700815-D43E-3841-A06F-F8D29E27B9DE}"/>
                  </a:ext>
                </a:extLst>
              </p:cNvPr>
              <p:cNvGrpSpPr/>
              <p:nvPr/>
            </p:nvGrpSpPr>
            <p:grpSpPr>
              <a:xfrm>
                <a:off x="96560" y="3186341"/>
                <a:ext cx="9077550" cy="1008001"/>
                <a:chOff x="-143347" y="3807815"/>
                <a:chExt cx="10080000" cy="1008001"/>
              </a:xfrm>
            </p:grpSpPr>
            <p:sp>
              <p:nvSpPr>
                <p:cNvPr id="14" name="Rectangle 13">
                  <a:extLst>
                    <a:ext uri="{FF2B5EF4-FFF2-40B4-BE49-F238E27FC236}">
                      <a16:creationId xmlns:a16="http://schemas.microsoft.com/office/drawing/2014/main" id="{6549ADFA-7760-0B75-3CC1-DF92C993465D}"/>
                    </a:ext>
                  </a:extLst>
                </p:cNvPr>
                <p:cNvSpPr/>
                <p:nvPr/>
              </p:nvSpPr>
              <p:spPr>
                <a:xfrm>
                  <a:off x="187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13</a:t>
                  </a:r>
                  <a:endParaRPr lang="fr-FR" sz="2400" b="1" dirty="0">
                    <a:solidFill>
                      <a:schemeClr val="tx1"/>
                    </a:solidFill>
                    <a:latin typeface="BelleAllureCE" panose="02000803000000000000" pitchFamily="2" charset="0"/>
                  </a:endParaRPr>
                </a:p>
              </p:txBody>
            </p:sp>
            <p:sp>
              <p:nvSpPr>
                <p:cNvPr id="15" name="Rectangle 14">
                  <a:extLst>
                    <a:ext uri="{FF2B5EF4-FFF2-40B4-BE49-F238E27FC236}">
                      <a16:creationId xmlns:a16="http://schemas.microsoft.com/office/drawing/2014/main" id="{BB5106BA-58F8-1306-612F-B97E6CA4B640}"/>
                    </a:ext>
                  </a:extLst>
                </p:cNvPr>
                <p:cNvSpPr/>
                <p:nvPr/>
              </p:nvSpPr>
              <p:spPr>
                <a:xfrm>
                  <a:off x="2880650" y="3807815"/>
                  <a:ext cx="1008001"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14</a:t>
                  </a:r>
                  <a:endParaRPr lang="fr-FR" sz="2400" b="1" dirty="0">
                    <a:solidFill>
                      <a:schemeClr val="tx1"/>
                    </a:solidFill>
                    <a:latin typeface="BelleAllureCE" panose="02000803000000000000" pitchFamily="2" charset="0"/>
                  </a:endParaRPr>
                </a:p>
              </p:txBody>
            </p:sp>
            <p:sp>
              <p:nvSpPr>
                <p:cNvPr id="16" name="Rectangle 15">
                  <a:extLst>
                    <a:ext uri="{FF2B5EF4-FFF2-40B4-BE49-F238E27FC236}">
                      <a16:creationId xmlns:a16="http://schemas.microsoft.com/office/drawing/2014/main" id="{10BD8E22-80F1-E68F-F23D-A7EA390E4943}"/>
                    </a:ext>
                  </a:extLst>
                </p:cNvPr>
                <p:cNvSpPr/>
                <p:nvPr/>
              </p:nvSpPr>
              <p:spPr>
                <a:xfrm>
                  <a:off x="-143347"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11</a:t>
                  </a:r>
                  <a:endParaRPr lang="fr-FR" sz="2400" b="1" dirty="0">
                    <a:solidFill>
                      <a:schemeClr val="tx1"/>
                    </a:solidFill>
                    <a:latin typeface="BelleAllureCE" panose="02000803000000000000" pitchFamily="2" charset="0"/>
                  </a:endParaRPr>
                </a:p>
              </p:txBody>
            </p:sp>
            <p:sp>
              <p:nvSpPr>
                <p:cNvPr id="17" name="Rectangle 16">
                  <a:extLst>
                    <a:ext uri="{FF2B5EF4-FFF2-40B4-BE49-F238E27FC236}">
                      <a16:creationId xmlns:a16="http://schemas.microsoft.com/office/drawing/2014/main" id="{CA336858-ED94-A589-6930-B7A109B0DEDA}"/>
                    </a:ext>
                  </a:extLst>
                </p:cNvPr>
                <p:cNvSpPr/>
                <p:nvPr/>
              </p:nvSpPr>
              <p:spPr>
                <a:xfrm>
                  <a:off x="388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15</a:t>
                  </a:r>
                  <a:endParaRPr lang="fr-FR" sz="2400" b="1" dirty="0">
                    <a:solidFill>
                      <a:schemeClr val="tx1"/>
                    </a:solidFill>
                    <a:latin typeface="BelleAllureCE" panose="02000803000000000000" pitchFamily="2" charset="0"/>
                  </a:endParaRPr>
                </a:p>
              </p:txBody>
            </p:sp>
            <p:sp>
              <p:nvSpPr>
                <p:cNvPr id="18" name="Rectangle 17">
                  <a:extLst>
                    <a:ext uri="{FF2B5EF4-FFF2-40B4-BE49-F238E27FC236}">
                      <a16:creationId xmlns:a16="http://schemas.microsoft.com/office/drawing/2014/main" id="{3FA008DC-B4C7-C75B-3EF2-1A00CA0F49FF}"/>
                    </a:ext>
                  </a:extLst>
                </p:cNvPr>
                <p:cNvSpPr/>
                <p:nvPr/>
              </p:nvSpPr>
              <p:spPr>
                <a:xfrm>
                  <a:off x="4896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16</a:t>
                  </a:r>
                  <a:endParaRPr lang="fr-FR" sz="2400" b="1" dirty="0">
                    <a:solidFill>
                      <a:schemeClr val="tx1"/>
                    </a:solidFill>
                    <a:latin typeface="BelleAllureCE" panose="02000803000000000000" pitchFamily="2" charset="0"/>
                  </a:endParaRPr>
                </a:p>
              </p:txBody>
            </p:sp>
            <p:sp>
              <p:nvSpPr>
                <p:cNvPr id="19" name="Rectangle 18">
                  <a:extLst>
                    <a:ext uri="{FF2B5EF4-FFF2-40B4-BE49-F238E27FC236}">
                      <a16:creationId xmlns:a16="http://schemas.microsoft.com/office/drawing/2014/main" id="{6BAC8B43-85E8-D5F8-270A-190017551CE4}"/>
                    </a:ext>
                  </a:extLst>
                </p:cNvPr>
                <p:cNvSpPr/>
                <p:nvPr/>
              </p:nvSpPr>
              <p:spPr>
                <a:xfrm>
                  <a:off x="5904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17</a:t>
                  </a:r>
                  <a:endParaRPr lang="fr-FR" sz="2400" b="1" dirty="0">
                    <a:solidFill>
                      <a:schemeClr val="tx1"/>
                    </a:solidFill>
                    <a:latin typeface="BelleAllureCE" panose="02000803000000000000" pitchFamily="2" charset="0"/>
                  </a:endParaRPr>
                </a:p>
              </p:txBody>
            </p:sp>
            <p:sp>
              <p:nvSpPr>
                <p:cNvPr id="20" name="Rectangle 19">
                  <a:extLst>
                    <a:ext uri="{FF2B5EF4-FFF2-40B4-BE49-F238E27FC236}">
                      <a16:creationId xmlns:a16="http://schemas.microsoft.com/office/drawing/2014/main" id="{6CD996B7-9B02-8861-F603-447339DAFFD0}"/>
                    </a:ext>
                  </a:extLst>
                </p:cNvPr>
                <p:cNvSpPr/>
                <p:nvPr/>
              </p:nvSpPr>
              <p:spPr>
                <a:xfrm>
                  <a:off x="691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18</a:t>
                  </a:r>
                  <a:endParaRPr lang="fr-FR" sz="2400" b="1" dirty="0">
                    <a:solidFill>
                      <a:schemeClr val="tx1"/>
                    </a:solidFill>
                    <a:latin typeface="BelleAllureCE" panose="02000803000000000000" pitchFamily="2" charset="0"/>
                  </a:endParaRPr>
                </a:p>
              </p:txBody>
            </p:sp>
            <p:sp>
              <p:nvSpPr>
                <p:cNvPr id="21" name="Rectangle 20">
                  <a:extLst>
                    <a:ext uri="{FF2B5EF4-FFF2-40B4-BE49-F238E27FC236}">
                      <a16:creationId xmlns:a16="http://schemas.microsoft.com/office/drawing/2014/main" id="{49D48507-EDD4-69EF-9686-481296AFA9B5}"/>
                    </a:ext>
                  </a:extLst>
                </p:cNvPr>
                <p:cNvSpPr/>
                <p:nvPr/>
              </p:nvSpPr>
              <p:spPr>
                <a:xfrm>
                  <a:off x="7920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19</a:t>
                  </a:r>
                  <a:endParaRPr lang="fr-FR" sz="2400" b="1" dirty="0">
                    <a:solidFill>
                      <a:schemeClr val="tx1"/>
                    </a:solidFill>
                    <a:latin typeface="BelleAllureCE" panose="02000803000000000000" pitchFamily="2" charset="0"/>
                  </a:endParaRPr>
                </a:p>
              </p:txBody>
            </p:sp>
            <p:sp>
              <p:nvSpPr>
                <p:cNvPr id="22" name="Rectangle 21">
                  <a:extLst>
                    <a:ext uri="{FF2B5EF4-FFF2-40B4-BE49-F238E27FC236}">
                      <a16:creationId xmlns:a16="http://schemas.microsoft.com/office/drawing/2014/main" id="{1CDC2A4B-96C6-95CE-5F61-D568A6D6A9EB}"/>
                    </a:ext>
                  </a:extLst>
                </p:cNvPr>
                <p:cNvSpPr/>
                <p:nvPr/>
              </p:nvSpPr>
              <p:spPr>
                <a:xfrm>
                  <a:off x="892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20</a:t>
                  </a:r>
                  <a:endParaRPr lang="fr-FR" sz="2400" b="1" dirty="0">
                    <a:solidFill>
                      <a:schemeClr val="tx1"/>
                    </a:solidFill>
                    <a:latin typeface="BelleAllureCE" panose="02000803000000000000" pitchFamily="2" charset="0"/>
                  </a:endParaRPr>
                </a:p>
              </p:txBody>
            </p:sp>
          </p:grpSp>
          <p:sp>
            <p:nvSpPr>
              <p:cNvPr id="12" name="Rectangle 11">
                <a:extLst>
                  <a:ext uri="{FF2B5EF4-FFF2-40B4-BE49-F238E27FC236}">
                    <a16:creationId xmlns:a16="http://schemas.microsoft.com/office/drawing/2014/main" id="{AA6AF745-CBE6-AEA2-BFE0-B0561C2F014F}"/>
                  </a:ext>
                </a:extLst>
              </p:cNvPr>
              <p:cNvSpPr/>
              <p:nvPr/>
            </p:nvSpPr>
            <p:spPr>
              <a:xfrm>
                <a:off x="1004315" y="3186342"/>
                <a:ext cx="907755"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12</a:t>
                </a:r>
                <a:endParaRPr lang="fr-FR" sz="2400" b="1" dirty="0">
                  <a:solidFill>
                    <a:schemeClr val="tx1"/>
                  </a:solidFill>
                  <a:latin typeface="BelleAllureCE" panose="02000803000000000000" pitchFamily="2" charset="0"/>
                </a:endParaRPr>
              </a:p>
            </p:txBody>
          </p:sp>
        </p:grpSp>
      </p:grpSp>
      <p:sp>
        <p:nvSpPr>
          <p:cNvPr id="35" name="ZoneTexte 34">
            <a:extLst>
              <a:ext uri="{FF2B5EF4-FFF2-40B4-BE49-F238E27FC236}">
                <a16:creationId xmlns:a16="http://schemas.microsoft.com/office/drawing/2014/main" id="{5F7DF375-DEF8-C931-552D-0B9D0599559D}"/>
              </a:ext>
            </a:extLst>
          </p:cNvPr>
          <p:cNvSpPr txBox="1"/>
          <p:nvPr/>
        </p:nvSpPr>
        <p:spPr>
          <a:xfrm>
            <a:off x="6539256" y="3618836"/>
            <a:ext cx="5274702" cy="830997"/>
          </a:xfrm>
          <a:prstGeom prst="rect">
            <a:avLst/>
          </a:prstGeom>
          <a:noFill/>
        </p:spPr>
        <p:txBody>
          <a:bodyPr wrap="square" rtlCol="0">
            <a:spAutoFit/>
          </a:bodyPr>
          <a:lstStyle/>
          <a:p>
            <a:pPr algn="ctr"/>
            <a:r>
              <a:rPr lang="fr-FR" sz="4800" dirty="0"/>
              <a:t>12d 5u = </a:t>
            </a:r>
            <a:r>
              <a:rPr lang="fr-FR" sz="4800" dirty="0">
                <a:solidFill>
                  <a:srgbClr val="0070C0"/>
                </a:solidFill>
              </a:rPr>
              <a:t>...</a:t>
            </a:r>
            <a:r>
              <a:rPr lang="fr-FR" sz="4800" dirty="0"/>
              <a:t>c </a:t>
            </a:r>
            <a:r>
              <a:rPr lang="fr-FR" sz="4800" dirty="0">
                <a:solidFill>
                  <a:srgbClr val="0070C0"/>
                </a:solidFill>
              </a:rPr>
              <a:t>...</a:t>
            </a:r>
            <a:r>
              <a:rPr lang="fr-FR" sz="4800" dirty="0"/>
              <a:t>d </a:t>
            </a:r>
            <a:r>
              <a:rPr lang="fr-FR" sz="4800" dirty="0">
                <a:solidFill>
                  <a:srgbClr val="0070C0"/>
                </a:solidFill>
              </a:rPr>
              <a:t>...</a:t>
            </a:r>
            <a:r>
              <a:rPr lang="fr-FR" sz="4800" dirty="0"/>
              <a:t>u</a:t>
            </a:r>
          </a:p>
        </p:txBody>
      </p:sp>
    </p:spTree>
    <p:extLst>
      <p:ext uri="{BB962C8B-B14F-4D97-AF65-F5344CB8AC3E}">
        <p14:creationId xmlns:p14="http://schemas.microsoft.com/office/powerpoint/2010/main" val="2573001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CE3D2-9C2D-A05A-E395-CA5E7B06ADA9}"/>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4B2A5EA9-D352-DE0E-443A-89972FB2829A}"/>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EF00B2B-B592-6708-E5A5-C02A984B1CD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9F005CC4-C2CF-F8D6-5D88-0D4FAFCA4231}"/>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EE2DEFC6-217F-12BB-952C-47AC6F76B70A}"/>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4F34B9A1-13BD-5260-D336-5CA85870F72F}"/>
              </a:ext>
            </a:extLst>
          </p:cNvPr>
          <p:cNvSpPr txBox="1"/>
          <p:nvPr/>
        </p:nvSpPr>
        <p:spPr>
          <a:xfrm>
            <a:off x="7020380" y="2602795"/>
            <a:ext cx="4825723" cy="646331"/>
          </a:xfrm>
          <a:prstGeom prst="rect">
            <a:avLst/>
          </a:prstGeom>
          <a:noFill/>
        </p:spPr>
        <p:txBody>
          <a:bodyPr wrap="square" rtlCol="0">
            <a:spAutoFit/>
          </a:bodyPr>
          <a:lstStyle/>
          <a:p>
            <a:r>
              <a:rPr lang="fr-FR" sz="3600" dirty="0">
                <a:sym typeface="Webdings" panose="05030102010509060703" pitchFamily="18" charset="2"/>
              </a:rPr>
              <a:t>Complète l’écriture</a:t>
            </a:r>
            <a:endParaRPr lang="fr-FR" sz="3600" dirty="0"/>
          </a:p>
        </p:txBody>
      </p:sp>
      <p:sp>
        <p:nvSpPr>
          <p:cNvPr id="5" name="ZoneTexte 4">
            <a:extLst>
              <a:ext uri="{FF2B5EF4-FFF2-40B4-BE49-F238E27FC236}">
                <a16:creationId xmlns:a16="http://schemas.microsoft.com/office/drawing/2014/main" id="{06DAAD99-8F85-75BD-37C0-10077E4C5C6C}"/>
              </a:ext>
            </a:extLst>
          </p:cNvPr>
          <p:cNvSpPr txBox="1"/>
          <p:nvPr/>
        </p:nvSpPr>
        <p:spPr>
          <a:xfrm>
            <a:off x="266067" y="2602795"/>
            <a:ext cx="5578864" cy="1323439"/>
          </a:xfrm>
          <a:prstGeom prst="rect">
            <a:avLst/>
          </a:prstGeom>
          <a:noFill/>
        </p:spPr>
        <p:txBody>
          <a:bodyPr wrap="square" rtlCol="0">
            <a:spAutoFit/>
          </a:bodyPr>
          <a:lstStyle/>
          <a:p>
            <a:r>
              <a:rPr lang="fr-FR" sz="3600" dirty="0">
                <a:latin typeface="Arial" panose="020B0604020202020204" pitchFamily="34" charset="0"/>
                <a:cs typeface="Arial" panose="020B0604020202020204" pitchFamily="34" charset="0"/>
              </a:rPr>
              <a:t>Quel nombre est entre </a:t>
            </a:r>
            <a:r>
              <a:rPr lang="fr-FR" sz="4000" b="1" dirty="0">
                <a:latin typeface="BelleAllureCE" panose="02000803000000000000" pitchFamily="2" charset="0"/>
              </a:rPr>
              <a:t>10</a:t>
            </a:r>
            <a:r>
              <a:rPr lang="fr-FR" sz="3600" dirty="0"/>
              <a:t> </a:t>
            </a:r>
            <a:r>
              <a:rPr lang="fr-FR" sz="3600" dirty="0">
                <a:latin typeface="Arial" panose="020B0604020202020204" pitchFamily="34" charset="0"/>
                <a:cs typeface="Arial" panose="020B0604020202020204" pitchFamily="34" charset="0"/>
              </a:rPr>
              <a:t>et</a:t>
            </a:r>
            <a:r>
              <a:rPr lang="fr-FR" sz="4000" dirty="0"/>
              <a:t> </a:t>
            </a:r>
            <a:r>
              <a:rPr lang="fr-FR" sz="4000" b="1" dirty="0">
                <a:latin typeface="Arial" panose="020B0604020202020204" pitchFamily="34" charset="0"/>
                <a:cs typeface="Arial" panose="020B0604020202020204" pitchFamily="34" charset="0"/>
              </a:rPr>
              <a:t>20</a:t>
            </a:r>
            <a:r>
              <a:rPr lang="fr-FR" sz="4000" dirty="0">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9</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ou</a:t>
            </a:r>
            <a:r>
              <a:rPr lang="fr-FR" sz="3600" b="1" dirty="0">
                <a:solidFill>
                  <a:srgbClr val="0070C0"/>
                </a:solidFill>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11</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a:t>
            </a:r>
          </a:p>
        </p:txBody>
      </p:sp>
      <p:pic>
        <p:nvPicPr>
          <p:cNvPr id="6" name="Image 5">
            <a:extLst>
              <a:ext uri="{FF2B5EF4-FFF2-40B4-BE49-F238E27FC236}">
                <a16:creationId xmlns:a16="http://schemas.microsoft.com/office/drawing/2014/main" id="{6097E1E9-0C7F-94E2-5AA7-7F2070F765EB}"/>
              </a:ext>
            </a:extLst>
          </p:cNvPr>
          <p:cNvPicPr>
            <a:picLocks noChangeAspect="1"/>
          </p:cNvPicPr>
          <p:nvPr/>
        </p:nvPicPr>
        <p:blipFill>
          <a:blip r:embed="rId3"/>
          <a:stretch>
            <a:fillRect/>
          </a:stretch>
        </p:blipFill>
        <p:spPr>
          <a:xfrm>
            <a:off x="5576600" y="143595"/>
            <a:ext cx="1038797" cy="1038797"/>
          </a:xfrm>
          <a:prstGeom prst="rect">
            <a:avLst/>
          </a:prstGeom>
        </p:spPr>
      </p:pic>
      <p:grpSp>
        <p:nvGrpSpPr>
          <p:cNvPr id="4" name="Groupe 3">
            <a:extLst>
              <a:ext uri="{FF2B5EF4-FFF2-40B4-BE49-F238E27FC236}">
                <a16:creationId xmlns:a16="http://schemas.microsoft.com/office/drawing/2014/main" id="{C63B6395-0F37-FA1A-CF02-6D64C00BF317}"/>
              </a:ext>
            </a:extLst>
          </p:cNvPr>
          <p:cNvGrpSpPr/>
          <p:nvPr/>
        </p:nvGrpSpPr>
        <p:grpSpPr>
          <a:xfrm>
            <a:off x="61104" y="4641889"/>
            <a:ext cx="5918454" cy="793140"/>
            <a:chOff x="96560" y="3185319"/>
            <a:chExt cx="8803594" cy="723894"/>
          </a:xfrm>
        </p:grpSpPr>
        <p:grpSp>
          <p:nvGrpSpPr>
            <p:cNvPr id="7" name="Groupe 6">
              <a:extLst>
                <a:ext uri="{FF2B5EF4-FFF2-40B4-BE49-F238E27FC236}">
                  <a16:creationId xmlns:a16="http://schemas.microsoft.com/office/drawing/2014/main" id="{6413BFD4-12B3-B68E-47E8-2D8BFAB8F815}"/>
                </a:ext>
              </a:extLst>
            </p:cNvPr>
            <p:cNvGrpSpPr/>
            <p:nvPr/>
          </p:nvGrpSpPr>
          <p:grpSpPr>
            <a:xfrm>
              <a:off x="96560" y="3186342"/>
              <a:ext cx="4401797" cy="722871"/>
              <a:chOff x="96560" y="3186342"/>
              <a:chExt cx="9077550" cy="1008000"/>
            </a:xfrm>
          </p:grpSpPr>
          <p:grpSp>
            <p:nvGrpSpPr>
              <p:cNvPr id="23" name="Groupe 22">
                <a:extLst>
                  <a:ext uri="{FF2B5EF4-FFF2-40B4-BE49-F238E27FC236}">
                    <a16:creationId xmlns:a16="http://schemas.microsoft.com/office/drawing/2014/main" id="{81CCC3AF-B8AF-A97B-8C6D-3E5D9C9CDFB1}"/>
                  </a:ext>
                </a:extLst>
              </p:cNvPr>
              <p:cNvGrpSpPr/>
              <p:nvPr/>
            </p:nvGrpSpPr>
            <p:grpSpPr>
              <a:xfrm>
                <a:off x="96560" y="3186342"/>
                <a:ext cx="9077550" cy="1008000"/>
                <a:chOff x="-143347" y="3807816"/>
                <a:chExt cx="10080000" cy="1008000"/>
              </a:xfrm>
            </p:grpSpPr>
            <p:sp>
              <p:nvSpPr>
                <p:cNvPr id="25" name="Rectangle 24">
                  <a:extLst>
                    <a:ext uri="{FF2B5EF4-FFF2-40B4-BE49-F238E27FC236}">
                      <a16:creationId xmlns:a16="http://schemas.microsoft.com/office/drawing/2014/main" id="{584BBBD0-462C-AC3C-C83E-C180BBBD61E5}"/>
                    </a:ext>
                  </a:extLst>
                </p:cNvPr>
                <p:cNvSpPr/>
                <p:nvPr/>
              </p:nvSpPr>
              <p:spPr>
                <a:xfrm>
                  <a:off x="187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3</a:t>
                  </a:r>
                </a:p>
              </p:txBody>
            </p:sp>
            <p:sp>
              <p:nvSpPr>
                <p:cNvPr id="26" name="Rectangle 25">
                  <a:extLst>
                    <a:ext uri="{FF2B5EF4-FFF2-40B4-BE49-F238E27FC236}">
                      <a16:creationId xmlns:a16="http://schemas.microsoft.com/office/drawing/2014/main" id="{9EB3A858-D46C-7ECF-8FF0-23BA454AC00D}"/>
                    </a:ext>
                  </a:extLst>
                </p:cNvPr>
                <p:cNvSpPr/>
                <p:nvPr/>
              </p:nvSpPr>
              <p:spPr>
                <a:xfrm>
                  <a:off x="2880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4</a:t>
                  </a:r>
                </a:p>
              </p:txBody>
            </p:sp>
            <p:sp>
              <p:nvSpPr>
                <p:cNvPr id="27" name="Rectangle 26">
                  <a:extLst>
                    <a:ext uri="{FF2B5EF4-FFF2-40B4-BE49-F238E27FC236}">
                      <a16:creationId xmlns:a16="http://schemas.microsoft.com/office/drawing/2014/main" id="{B22C6907-78C8-6E03-B3D7-118D16AA1097}"/>
                    </a:ext>
                  </a:extLst>
                </p:cNvPr>
                <p:cNvSpPr/>
                <p:nvPr/>
              </p:nvSpPr>
              <p:spPr>
                <a:xfrm>
                  <a:off x="-143347"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1</a:t>
                  </a:r>
                </a:p>
              </p:txBody>
            </p:sp>
            <p:sp>
              <p:nvSpPr>
                <p:cNvPr id="28" name="Rectangle 27">
                  <a:extLst>
                    <a:ext uri="{FF2B5EF4-FFF2-40B4-BE49-F238E27FC236}">
                      <a16:creationId xmlns:a16="http://schemas.microsoft.com/office/drawing/2014/main" id="{1785F10E-0B6B-A7F1-EB71-F162276039E4}"/>
                    </a:ext>
                  </a:extLst>
                </p:cNvPr>
                <p:cNvSpPr/>
                <p:nvPr/>
              </p:nvSpPr>
              <p:spPr>
                <a:xfrm>
                  <a:off x="388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5</a:t>
                  </a:r>
                </a:p>
              </p:txBody>
            </p:sp>
            <p:sp>
              <p:nvSpPr>
                <p:cNvPr id="29" name="Rectangle 28">
                  <a:extLst>
                    <a:ext uri="{FF2B5EF4-FFF2-40B4-BE49-F238E27FC236}">
                      <a16:creationId xmlns:a16="http://schemas.microsoft.com/office/drawing/2014/main" id="{1B02A18F-6FA8-8FF8-6A18-2CF9B0DF771C}"/>
                    </a:ext>
                  </a:extLst>
                </p:cNvPr>
                <p:cNvSpPr/>
                <p:nvPr/>
              </p:nvSpPr>
              <p:spPr>
                <a:xfrm>
                  <a:off x="4896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6</a:t>
                  </a:r>
                </a:p>
              </p:txBody>
            </p:sp>
            <p:sp>
              <p:nvSpPr>
                <p:cNvPr id="30" name="Rectangle 29">
                  <a:extLst>
                    <a:ext uri="{FF2B5EF4-FFF2-40B4-BE49-F238E27FC236}">
                      <a16:creationId xmlns:a16="http://schemas.microsoft.com/office/drawing/2014/main" id="{17369826-C45C-51C3-CA2D-8C10AC16E22C}"/>
                    </a:ext>
                  </a:extLst>
                </p:cNvPr>
                <p:cNvSpPr/>
                <p:nvPr/>
              </p:nvSpPr>
              <p:spPr>
                <a:xfrm>
                  <a:off x="5904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7</a:t>
                  </a:r>
                </a:p>
              </p:txBody>
            </p:sp>
            <p:sp>
              <p:nvSpPr>
                <p:cNvPr id="31" name="Rectangle 30">
                  <a:extLst>
                    <a:ext uri="{FF2B5EF4-FFF2-40B4-BE49-F238E27FC236}">
                      <a16:creationId xmlns:a16="http://schemas.microsoft.com/office/drawing/2014/main" id="{CDB603AA-19AB-3CC0-2273-27C04098FDCB}"/>
                    </a:ext>
                  </a:extLst>
                </p:cNvPr>
                <p:cNvSpPr/>
                <p:nvPr/>
              </p:nvSpPr>
              <p:spPr>
                <a:xfrm>
                  <a:off x="691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8</a:t>
                  </a:r>
                </a:p>
              </p:txBody>
            </p:sp>
            <p:sp>
              <p:nvSpPr>
                <p:cNvPr id="32" name="Rectangle 31">
                  <a:extLst>
                    <a:ext uri="{FF2B5EF4-FFF2-40B4-BE49-F238E27FC236}">
                      <a16:creationId xmlns:a16="http://schemas.microsoft.com/office/drawing/2014/main" id="{5A937627-0EA0-49B9-8177-2097B79EF373}"/>
                    </a:ext>
                  </a:extLst>
                </p:cNvPr>
                <p:cNvSpPr/>
                <p:nvPr/>
              </p:nvSpPr>
              <p:spPr>
                <a:xfrm>
                  <a:off x="7920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9</a:t>
                  </a:r>
                </a:p>
              </p:txBody>
            </p:sp>
            <p:sp>
              <p:nvSpPr>
                <p:cNvPr id="33" name="Rectangle 32">
                  <a:extLst>
                    <a:ext uri="{FF2B5EF4-FFF2-40B4-BE49-F238E27FC236}">
                      <a16:creationId xmlns:a16="http://schemas.microsoft.com/office/drawing/2014/main" id="{E36C9BA6-E67F-DACC-58D5-E038E0CF9EBB}"/>
                    </a:ext>
                  </a:extLst>
                </p:cNvPr>
                <p:cNvSpPr/>
                <p:nvPr/>
              </p:nvSpPr>
              <p:spPr>
                <a:xfrm>
                  <a:off x="892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10</a:t>
                  </a:r>
                  <a:endParaRPr lang="fr-FR" sz="2400" b="1" dirty="0">
                    <a:solidFill>
                      <a:schemeClr val="tx1"/>
                    </a:solidFill>
                    <a:latin typeface="BelleAllureCE" panose="02000803000000000000" pitchFamily="2" charset="0"/>
                  </a:endParaRPr>
                </a:p>
              </p:txBody>
            </p:sp>
          </p:grpSp>
          <p:sp>
            <p:nvSpPr>
              <p:cNvPr id="24" name="Rectangle 23">
                <a:extLst>
                  <a:ext uri="{FF2B5EF4-FFF2-40B4-BE49-F238E27FC236}">
                    <a16:creationId xmlns:a16="http://schemas.microsoft.com/office/drawing/2014/main" id="{44893736-9CB9-F278-179F-A95F3B130C88}"/>
                  </a:ext>
                </a:extLst>
              </p:cNvPr>
              <p:cNvSpPr/>
              <p:nvPr/>
            </p:nvSpPr>
            <p:spPr>
              <a:xfrm>
                <a:off x="1004315" y="3186342"/>
                <a:ext cx="907755"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2000" b="1" dirty="0">
                    <a:solidFill>
                      <a:schemeClr val="tx1"/>
                    </a:solidFill>
                    <a:latin typeface="BelleAllureCE" panose="02000803000000000000" pitchFamily="2" charset="0"/>
                  </a:rPr>
                  <a:t>2</a:t>
                </a:r>
              </a:p>
            </p:txBody>
          </p:sp>
        </p:grpSp>
        <p:grpSp>
          <p:nvGrpSpPr>
            <p:cNvPr id="8" name="Groupe 7">
              <a:extLst>
                <a:ext uri="{FF2B5EF4-FFF2-40B4-BE49-F238E27FC236}">
                  <a16:creationId xmlns:a16="http://schemas.microsoft.com/office/drawing/2014/main" id="{1ADD89BB-D5C5-A452-A327-1B9482D6C1B1}"/>
                </a:ext>
              </a:extLst>
            </p:cNvPr>
            <p:cNvGrpSpPr/>
            <p:nvPr/>
          </p:nvGrpSpPr>
          <p:grpSpPr>
            <a:xfrm>
              <a:off x="4498357" y="3185319"/>
              <a:ext cx="4401797" cy="722872"/>
              <a:chOff x="96560" y="3186341"/>
              <a:chExt cx="9077550" cy="1008001"/>
            </a:xfrm>
          </p:grpSpPr>
          <p:grpSp>
            <p:nvGrpSpPr>
              <p:cNvPr id="9" name="Groupe 8">
                <a:extLst>
                  <a:ext uri="{FF2B5EF4-FFF2-40B4-BE49-F238E27FC236}">
                    <a16:creationId xmlns:a16="http://schemas.microsoft.com/office/drawing/2014/main" id="{378A46C2-CC07-F3A1-6F12-794D192EB087}"/>
                  </a:ext>
                </a:extLst>
              </p:cNvPr>
              <p:cNvGrpSpPr/>
              <p:nvPr/>
            </p:nvGrpSpPr>
            <p:grpSpPr>
              <a:xfrm>
                <a:off x="96560" y="3186341"/>
                <a:ext cx="9077550" cy="1008001"/>
                <a:chOff x="-143347" y="3807815"/>
                <a:chExt cx="10080000" cy="1008001"/>
              </a:xfrm>
            </p:grpSpPr>
            <p:sp>
              <p:nvSpPr>
                <p:cNvPr id="14" name="Rectangle 13">
                  <a:extLst>
                    <a:ext uri="{FF2B5EF4-FFF2-40B4-BE49-F238E27FC236}">
                      <a16:creationId xmlns:a16="http://schemas.microsoft.com/office/drawing/2014/main" id="{561BA218-369D-2010-C178-F359FA1BDBF1}"/>
                    </a:ext>
                  </a:extLst>
                </p:cNvPr>
                <p:cNvSpPr/>
                <p:nvPr/>
              </p:nvSpPr>
              <p:spPr>
                <a:xfrm>
                  <a:off x="187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13</a:t>
                  </a:r>
                  <a:endParaRPr lang="fr-FR" sz="2400" b="1" dirty="0">
                    <a:solidFill>
                      <a:schemeClr val="tx1"/>
                    </a:solidFill>
                    <a:latin typeface="BelleAllureCE" panose="02000803000000000000" pitchFamily="2" charset="0"/>
                  </a:endParaRPr>
                </a:p>
              </p:txBody>
            </p:sp>
            <p:sp>
              <p:nvSpPr>
                <p:cNvPr id="15" name="Rectangle 14">
                  <a:extLst>
                    <a:ext uri="{FF2B5EF4-FFF2-40B4-BE49-F238E27FC236}">
                      <a16:creationId xmlns:a16="http://schemas.microsoft.com/office/drawing/2014/main" id="{8C17BA79-ABE5-7633-444C-23E3EF4B0586}"/>
                    </a:ext>
                  </a:extLst>
                </p:cNvPr>
                <p:cNvSpPr/>
                <p:nvPr/>
              </p:nvSpPr>
              <p:spPr>
                <a:xfrm>
                  <a:off x="2880650" y="3807815"/>
                  <a:ext cx="1008001"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14</a:t>
                  </a:r>
                  <a:endParaRPr lang="fr-FR" sz="2400" b="1" dirty="0">
                    <a:solidFill>
                      <a:schemeClr val="tx1"/>
                    </a:solidFill>
                    <a:latin typeface="BelleAllureCE" panose="02000803000000000000" pitchFamily="2" charset="0"/>
                  </a:endParaRPr>
                </a:p>
              </p:txBody>
            </p:sp>
            <p:sp>
              <p:nvSpPr>
                <p:cNvPr id="16" name="Rectangle 15">
                  <a:extLst>
                    <a:ext uri="{FF2B5EF4-FFF2-40B4-BE49-F238E27FC236}">
                      <a16:creationId xmlns:a16="http://schemas.microsoft.com/office/drawing/2014/main" id="{B4D56506-F0FE-D318-E5A6-139D7EBF7205}"/>
                    </a:ext>
                  </a:extLst>
                </p:cNvPr>
                <p:cNvSpPr/>
                <p:nvPr/>
              </p:nvSpPr>
              <p:spPr>
                <a:xfrm>
                  <a:off x="-143347"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11</a:t>
                  </a:r>
                  <a:endParaRPr lang="fr-FR" sz="2400" b="1" dirty="0">
                    <a:solidFill>
                      <a:schemeClr val="tx1"/>
                    </a:solidFill>
                    <a:latin typeface="BelleAllureCE" panose="02000803000000000000" pitchFamily="2" charset="0"/>
                  </a:endParaRPr>
                </a:p>
              </p:txBody>
            </p:sp>
            <p:sp>
              <p:nvSpPr>
                <p:cNvPr id="17" name="Rectangle 16">
                  <a:extLst>
                    <a:ext uri="{FF2B5EF4-FFF2-40B4-BE49-F238E27FC236}">
                      <a16:creationId xmlns:a16="http://schemas.microsoft.com/office/drawing/2014/main" id="{5620D92E-B5B4-F3EE-5F9B-469BBC0F1AEB}"/>
                    </a:ext>
                  </a:extLst>
                </p:cNvPr>
                <p:cNvSpPr/>
                <p:nvPr/>
              </p:nvSpPr>
              <p:spPr>
                <a:xfrm>
                  <a:off x="388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15</a:t>
                  </a:r>
                  <a:endParaRPr lang="fr-FR" sz="2400" b="1" dirty="0">
                    <a:solidFill>
                      <a:schemeClr val="tx1"/>
                    </a:solidFill>
                    <a:latin typeface="BelleAllureCE" panose="02000803000000000000" pitchFamily="2" charset="0"/>
                  </a:endParaRPr>
                </a:p>
              </p:txBody>
            </p:sp>
            <p:sp>
              <p:nvSpPr>
                <p:cNvPr id="18" name="Rectangle 17">
                  <a:extLst>
                    <a:ext uri="{FF2B5EF4-FFF2-40B4-BE49-F238E27FC236}">
                      <a16:creationId xmlns:a16="http://schemas.microsoft.com/office/drawing/2014/main" id="{57D1A5ED-FFA6-C363-4382-CF70F8000847}"/>
                    </a:ext>
                  </a:extLst>
                </p:cNvPr>
                <p:cNvSpPr/>
                <p:nvPr/>
              </p:nvSpPr>
              <p:spPr>
                <a:xfrm>
                  <a:off x="4896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16</a:t>
                  </a:r>
                  <a:endParaRPr lang="fr-FR" sz="2400" b="1" dirty="0">
                    <a:solidFill>
                      <a:schemeClr val="tx1"/>
                    </a:solidFill>
                    <a:latin typeface="BelleAllureCE" panose="02000803000000000000" pitchFamily="2" charset="0"/>
                  </a:endParaRPr>
                </a:p>
              </p:txBody>
            </p:sp>
            <p:sp>
              <p:nvSpPr>
                <p:cNvPr id="19" name="Rectangle 18">
                  <a:extLst>
                    <a:ext uri="{FF2B5EF4-FFF2-40B4-BE49-F238E27FC236}">
                      <a16:creationId xmlns:a16="http://schemas.microsoft.com/office/drawing/2014/main" id="{5C5FAEC0-F956-D8F6-488E-11F561F33D9D}"/>
                    </a:ext>
                  </a:extLst>
                </p:cNvPr>
                <p:cNvSpPr/>
                <p:nvPr/>
              </p:nvSpPr>
              <p:spPr>
                <a:xfrm>
                  <a:off x="5904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17</a:t>
                  </a:r>
                  <a:endParaRPr lang="fr-FR" sz="2400" b="1" dirty="0">
                    <a:solidFill>
                      <a:schemeClr val="tx1"/>
                    </a:solidFill>
                    <a:latin typeface="BelleAllureCE" panose="02000803000000000000" pitchFamily="2" charset="0"/>
                  </a:endParaRPr>
                </a:p>
              </p:txBody>
            </p:sp>
            <p:sp>
              <p:nvSpPr>
                <p:cNvPr id="20" name="Rectangle 19">
                  <a:extLst>
                    <a:ext uri="{FF2B5EF4-FFF2-40B4-BE49-F238E27FC236}">
                      <a16:creationId xmlns:a16="http://schemas.microsoft.com/office/drawing/2014/main" id="{D2FEAA93-D501-8FDB-6C0B-D0DDFD57956B}"/>
                    </a:ext>
                  </a:extLst>
                </p:cNvPr>
                <p:cNvSpPr/>
                <p:nvPr/>
              </p:nvSpPr>
              <p:spPr>
                <a:xfrm>
                  <a:off x="6912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18</a:t>
                  </a:r>
                  <a:endParaRPr lang="fr-FR" sz="2400" b="1" dirty="0">
                    <a:solidFill>
                      <a:schemeClr val="tx1"/>
                    </a:solidFill>
                    <a:latin typeface="BelleAllureCE" panose="02000803000000000000" pitchFamily="2" charset="0"/>
                  </a:endParaRPr>
                </a:p>
              </p:txBody>
            </p:sp>
            <p:sp>
              <p:nvSpPr>
                <p:cNvPr id="21" name="Rectangle 20">
                  <a:extLst>
                    <a:ext uri="{FF2B5EF4-FFF2-40B4-BE49-F238E27FC236}">
                      <a16:creationId xmlns:a16="http://schemas.microsoft.com/office/drawing/2014/main" id="{AA451939-D17A-D0EF-4E1B-6588A1C9190D}"/>
                    </a:ext>
                  </a:extLst>
                </p:cNvPr>
                <p:cNvSpPr/>
                <p:nvPr/>
              </p:nvSpPr>
              <p:spPr>
                <a:xfrm>
                  <a:off x="7920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19</a:t>
                  </a:r>
                  <a:endParaRPr lang="fr-FR" sz="2400" b="1" dirty="0">
                    <a:solidFill>
                      <a:schemeClr val="tx1"/>
                    </a:solidFill>
                    <a:latin typeface="BelleAllureCE" panose="02000803000000000000" pitchFamily="2" charset="0"/>
                  </a:endParaRPr>
                </a:p>
              </p:txBody>
            </p:sp>
            <p:sp>
              <p:nvSpPr>
                <p:cNvPr id="22" name="Rectangle 21">
                  <a:extLst>
                    <a:ext uri="{FF2B5EF4-FFF2-40B4-BE49-F238E27FC236}">
                      <a16:creationId xmlns:a16="http://schemas.microsoft.com/office/drawing/2014/main" id="{BB2AB26B-327B-5EC4-5B21-518E18A16216}"/>
                    </a:ext>
                  </a:extLst>
                </p:cNvPr>
                <p:cNvSpPr/>
                <p:nvPr/>
              </p:nvSpPr>
              <p:spPr>
                <a:xfrm>
                  <a:off x="8928653" y="3807816"/>
                  <a:ext cx="1008000"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20</a:t>
                  </a:r>
                  <a:endParaRPr lang="fr-FR" sz="2400" b="1" dirty="0">
                    <a:solidFill>
                      <a:schemeClr val="tx1"/>
                    </a:solidFill>
                    <a:latin typeface="BelleAllureCE" panose="02000803000000000000" pitchFamily="2" charset="0"/>
                  </a:endParaRPr>
                </a:p>
              </p:txBody>
            </p:sp>
          </p:grpSp>
          <p:sp>
            <p:nvSpPr>
              <p:cNvPr id="12" name="Rectangle 11">
                <a:extLst>
                  <a:ext uri="{FF2B5EF4-FFF2-40B4-BE49-F238E27FC236}">
                    <a16:creationId xmlns:a16="http://schemas.microsoft.com/office/drawing/2014/main" id="{9D7F89B0-2E07-6412-13ED-22B1A0BD4540}"/>
                  </a:ext>
                </a:extLst>
              </p:cNvPr>
              <p:cNvSpPr/>
              <p:nvPr/>
            </p:nvSpPr>
            <p:spPr>
              <a:xfrm>
                <a:off x="1004315" y="3186342"/>
                <a:ext cx="907755" cy="1008000"/>
              </a:xfrm>
              <a:prstGeom prst="rect">
                <a:avLst/>
              </a:prstGeom>
              <a:solidFill>
                <a:schemeClr val="bg1"/>
              </a:solid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fr-FR" sz="2000" b="1" dirty="0">
                    <a:solidFill>
                      <a:schemeClr val="tx1"/>
                    </a:solidFill>
                    <a:latin typeface="BelleAllureCE" panose="02000803000000000000" pitchFamily="2" charset="0"/>
                  </a:rPr>
                  <a:t>12</a:t>
                </a:r>
                <a:endParaRPr lang="fr-FR" sz="2400" b="1" dirty="0">
                  <a:solidFill>
                    <a:schemeClr val="tx1"/>
                  </a:solidFill>
                  <a:latin typeface="BelleAllureCE" panose="02000803000000000000" pitchFamily="2" charset="0"/>
                </a:endParaRPr>
              </a:p>
            </p:txBody>
          </p:sp>
        </p:grpSp>
      </p:grpSp>
      <p:sp>
        <p:nvSpPr>
          <p:cNvPr id="35" name="ZoneTexte 34">
            <a:extLst>
              <a:ext uri="{FF2B5EF4-FFF2-40B4-BE49-F238E27FC236}">
                <a16:creationId xmlns:a16="http://schemas.microsoft.com/office/drawing/2014/main" id="{78B7E570-E53C-F431-5CE8-CDAFAF93D589}"/>
              </a:ext>
            </a:extLst>
          </p:cNvPr>
          <p:cNvSpPr txBox="1"/>
          <p:nvPr/>
        </p:nvSpPr>
        <p:spPr>
          <a:xfrm>
            <a:off x="6539256" y="3618836"/>
            <a:ext cx="5274702" cy="830997"/>
          </a:xfrm>
          <a:prstGeom prst="rect">
            <a:avLst/>
          </a:prstGeom>
          <a:noFill/>
        </p:spPr>
        <p:txBody>
          <a:bodyPr wrap="square" rtlCol="0">
            <a:spAutoFit/>
          </a:bodyPr>
          <a:lstStyle/>
          <a:p>
            <a:pPr algn="ctr"/>
            <a:r>
              <a:rPr lang="fr-FR" sz="4800" dirty="0"/>
              <a:t>17d 8u = </a:t>
            </a:r>
            <a:r>
              <a:rPr lang="fr-FR" sz="4800" dirty="0">
                <a:solidFill>
                  <a:srgbClr val="0070C0"/>
                </a:solidFill>
              </a:rPr>
              <a:t>...</a:t>
            </a:r>
            <a:r>
              <a:rPr lang="fr-FR" sz="4800" dirty="0"/>
              <a:t>c </a:t>
            </a:r>
            <a:r>
              <a:rPr lang="fr-FR" sz="4800" dirty="0">
                <a:solidFill>
                  <a:srgbClr val="0070C0"/>
                </a:solidFill>
              </a:rPr>
              <a:t>...</a:t>
            </a:r>
            <a:r>
              <a:rPr lang="fr-FR" sz="4800" dirty="0"/>
              <a:t>d </a:t>
            </a:r>
            <a:r>
              <a:rPr lang="fr-FR" sz="4800" dirty="0">
                <a:solidFill>
                  <a:srgbClr val="0070C0"/>
                </a:solidFill>
              </a:rPr>
              <a:t>...</a:t>
            </a:r>
            <a:r>
              <a:rPr lang="fr-FR" sz="4800" dirty="0"/>
              <a:t>u</a:t>
            </a:r>
          </a:p>
        </p:txBody>
      </p:sp>
    </p:spTree>
    <p:extLst>
      <p:ext uri="{BB962C8B-B14F-4D97-AF65-F5344CB8AC3E}">
        <p14:creationId xmlns:p14="http://schemas.microsoft.com/office/powerpoint/2010/main" val="1122573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3B281-3169-A367-FD82-E25D27617AAF}"/>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E076634E-CF35-310A-BCD4-1281DD0E0E6B}"/>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71FD4E0D-DD97-76C8-17F1-B3CD803E8450}"/>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971E6A65-8449-BE80-D558-00A3E5F2B3A4}"/>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5FEA6CFD-2A38-CC25-5803-408098EB772C}"/>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DDA6C01B-F946-AFFC-D204-42C26FECC913}"/>
              </a:ext>
            </a:extLst>
          </p:cNvPr>
          <p:cNvSpPr txBox="1"/>
          <p:nvPr/>
        </p:nvSpPr>
        <p:spPr>
          <a:xfrm>
            <a:off x="7020380" y="2602795"/>
            <a:ext cx="4825723" cy="646331"/>
          </a:xfrm>
          <a:prstGeom prst="rect">
            <a:avLst/>
          </a:prstGeom>
          <a:noFill/>
        </p:spPr>
        <p:txBody>
          <a:bodyPr wrap="square" rtlCol="0">
            <a:spAutoFit/>
          </a:bodyPr>
          <a:lstStyle/>
          <a:p>
            <a:r>
              <a:rPr lang="fr-FR" sz="3600" dirty="0">
                <a:sym typeface="Webdings" panose="05030102010509060703" pitchFamily="18" charset="2"/>
              </a:rPr>
              <a:t>Complète l’écriture</a:t>
            </a:r>
            <a:endParaRPr lang="fr-FR" sz="3600" dirty="0"/>
          </a:p>
        </p:txBody>
      </p:sp>
      <p:sp>
        <p:nvSpPr>
          <p:cNvPr id="5" name="ZoneTexte 4">
            <a:extLst>
              <a:ext uri="{FF2B5EF4-FFF2-40B4-BE49-F238E27FC236}">
                <a16:creationId xmlns:a16="http://schemas.microsoft.com/office/drawing/2014/main" id="{FBF72DB8-76F8-AC94-614E-BC01F5F20FC0}"/>
              </a:ext>
            </a:extLst>
          </p:cNvPr>
          <p:cNvSpPr txBox="1"/>
          <p:nvPr/>
        </p:nvSpPr>
        <p:spPr>
          <a:xfrm>
            <a:off x="266067" y="2602795"/>
            <a:ext cx="5578864" cy="1323439"/>
          </a:xfrm>
          <a:prstGeom prst="rect">
            <a:avLst/>
          </a:prstGeom>
          <a:noFill/>
        </p:spPr>
        <p:txBody>
          <a:bodyPr wrap="square" rtlCol="0">
            <a:spAutoFit/>
          </a:bodyPr>
          <a:lstStyle/>
          <a:p>
            <a:r>
              <a:rPr lang="fr-FR" sz="3600" dirty="0">
                <a:latin typeface="Arial" panose="020B0604020202020204" pitchFamily="34" charset="0"/>
                <a:cs typeface="Arial" panose="020B0604020202020204" pitchFamily="34" charset="0"/>
              </a:rPr>
              <a:t>Quel nombre est entre </a:t>
            </a:r>
            <a:r>
              <a:rPr lang="fr-FR" sz="4000" b="1" dirty="0">
                <a:latin typeface="BelleAllureCE" panose="02000803000000000000" pitchFamily="2" charset="0"/>
                <a:cs typeface="Arial" panose="020B0604020202020204" pitchFamily="34" charset="0"/>
              </a:rPr>
              <a:t>2</a:t>
            </a:r>
            <a:r>
              <a:rPr lang="fr-FR" sz="4000" b="1" dirty="0">
                <a:latin typeface="BelleAllureCE" panose="02000803000000000000" pitchFamily="2" charset="0"/>
              </a:rPr>
              <a:t>0</a:t>
            </a:r>
            <a:r>
              <a:rPr lang="fr-FR" sz="3600" dirty="0"/>
              <a:t> </a:t>
            </a:r>
            <a:r>
              <a:rPr lang="fr-FR" sz="3600" dirty="0">
                <a:latin typeface="Arial" panose="020B0604020202020204" pitchFamily="34" charset="0"/>
                <a:cs typeface="Arial" panose="020B0604020202020204" pitchFamily="34" charset="0"/>
              </a:rPr>
              <a:t>et</a:t>
            </a:r>
            <a:r>
              <a:rPr lang="fr-FR" sz="4000" dirty="0"/>
              <a:t> </a:t>
            </a:r>
            <a:r>
              <a:rPr lang="fr-FR" sz="4000" b="1" dirty="0">
                <a:latin typeface="Arial" panose="020B0604020202020204" pitchFamily="34" charset="0"/>
                <a:cs typeface="Arial" panose="020B0604020202020204" pitchFamily="34" charset="0"/>
              </a:rPr>
              <a:t>30</a:t>
            </a:r>
            <a:r>
              <a:rPr lang="fr-FR" sz="4000" dirty="0">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19</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ou</a:t>
            </a:r>
            <a:r>
              <a:rPr lang="fr-FR" sz="3600" b="1" dirty="0">
                <a:solidFill>
                  <a:srgbClr val="0070C0"/>
                </a:solidFill>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21</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a:t>
            </a:r>
          </a:p>
        </p:txBody>
      </p:sp>
      <p:pic>
        <p:nvPicPr>
          <p:cNvPr id="6" name="Image 5">
            <a:extLst>
              <a:ext uri="{FF2B5EF4-FFF2-40B4-BE49-F238E27FC236}">
                <a16:creationId xmlns:a16="http://schemas.microsoft.com/office/drawing/2014/main" id="{14EC682B-6287-0176-9233-8B7B0ECA59FA}"/>
              </a:ext>
            </a:extLst>
          </p:cNvPr>
          <p:cNvPicPr>
            <a:picLocks noChangeAspect="1"/>
          </p:cNvPicPr>
          <p:nvPr/>
        </p:nvPicPr>
        <p:blipFill>
          <a:blip r:embed="rId3"/>
          <a:stretch>
            <a:fillRect/>
          </a:stretch>
        </p:blipFill>
        <p:spPr>
          <a:xfrm>
            <a:off x="5576600" y="143595"/>
            <a:ext cx="1038797" cy="1038797"/>
          </a:xfrm>
          <a:prstGeom prst="rect">
            <a:avLst/>
          </a:prstGeom>
        </p:spPr>
      </p:pic>
      <p:sp>
        <p:nvSpPr>
          <p:cNvPr id="35" name="ZoneTexte 34">
            <a:extLst>
              <a:ext uri="{FF2B5EF4-FFF2-40B4-BE49-F238E27FC236}">
                <a16:creationId xmlns:a16="http://schemas.microsoft.com/office/drawing/2014/main" id="{A0037C4E-2EAA-E956-794A-4F4E845D07BE}"/>
              </a:ext>
            </a:extLst>
          </p:cNvPr>
          <p:cNvSpPr txBox="1"/>
          <p:nvPr/>
        </p:nvSpPr>
        <p:spPr>
          <a:xfrm>
            <a:off x="6539256" y="3618836"/>
            <a:ext cx="5274702" cy="830997"/>
          </a:xfrm>
          <a:prstGeom prst="rect">
            <a:avLst/>
          </a:prstGeom>
          <a:noFill/>
        </p:spPr>
        <p:txBody>
          <a:bodyPr wrap="square" rtlCol="0">
            <a:spAutoFit/>
          </a:bodyPr>
          <a:lstStyle/>
          <a:p>
            <a:pPr algn="ctr"/>
            <a:r>
              <a:rPr lang="fr-FR" sz="4800" dirty="0"/>
              <a:t>24d 3u = </a:t>
            </a:r>
            <a:r>
              <a:rPr lang="fr-FR" sz="4800" dirty="0">
                <a:solidFill>
                  <a:srgbClr val="0070C0"/>
                </a:solidFill>
              </a:rPr>
              <a:t>...</a:t>
            </a:r>
            <a:r>
              <a:rPr lang="fr-FR" sz="4800" dirty="0"/>
              <a:t>c </a:t>
            </a:r>
            <a:r>
              <a:rPr lang="fr-FR" sz="4800" dirty="0">
                <a:solidFill>
                  <a:srgbClr val="0070C0"/>
                </a:solidFill>
              </a:rPr>
              <a:t>...</a:t>
            </a:r>
            <a:r>
              <a:rPr lang="fr-FR" sz="4800" dirty="0"/>
              <a:t>d </a:t>
            </a:r>
            <a:r>
              <a:rPr lang="fr-FR" sz="4800" dirty="0">
                <a:solidFill>
                  <a:srgbClr val="0070C0"/>
                </a:solidFill>
              </a:rPr>
              <a:t>...</a:t>
            </a:r>
            <a:r>
              <a:rPr lang="fr-FR" sz="4800" dirty="0"/>
              <a:t>u</a:t>
            </a:r>
          </a:p>
        </p:txBody>
      </p:sp>
      <p:pic>
        <p:nvPicPr>
          <p:cNvPr id="61" name="Image 60">
            <a:extLst>
              <a:ext uri="{FF2B5EF4-FFF2-40B4-BE49-F238E27FC236}">
                <a16:creationId xmlns:a16="http://schemas.microsoft.com/office/drawing/2014/main" id="{39FB651D-85A8-21B7-6724-E8396A3A9630}"/>
              </a:ext>
            </a:extLst>
          </p:cNvPr>
          <p:cNvPicPr>
            <a:picLocks noChangeAspect="1"/>
          </p:cNvPicPr>
          <p:nvPr/>
        </p:nvPicPr>
        <p:blipFill>
          <a:blip r:embed="rId4"/>
          <a:stretch>
            <a:fillRect/>
          </a:stretch>
        </p:blipFill>
        <p:spPr>
          <a:xfrm>
            <a:off x="266067" y="4301425"/>
            <a:ext cx="5638504" cy="619896"/>
          </a:xfrm>
          <a:prstGeom prst="rect">
            <a:avLst/>
          </a:prstGeom>
        </p:spPr>
      </p:pic>
    </p:spTree>
    <p:extLst>
      <p:ext uri="{BB962C8B-B14F-4D97-AF65-F5344CB8AC3E}">
        <p14:creationId xmlns:p14="http://schemas.microsoft.com/office/powerpoint/2010/main" val="965073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B1C8A-0E02-1E50-ADC6-F336D40CAB7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1C081B26-1B72-8E3A-4F2C-FA58799B20A3}"/>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D398B6B6-7D7E-B67B-3E9C-EC34A6BD0819}"/>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01D70033-9470-0E2E-0DE4-8634A952064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80F70B8A-B09B-48FB-EA13-04AE275059E7}"/>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A3816896-29E0-508F-4B04-F81F356965D8}"/>
              </a:ext>
            </a:extLst>
          </p:cNvPr>
          <p:cNvSpPr txBox="1"/>
          <p:nvPr/>
        </p:nvSpPr>
        <p:spPr>
          <a:xfrm>
            <a:off x="7020380" y="2602795"/>
            <a:ext cx="4825723" cy="646331"/>
          </a:xfrm>
          <a:prstGeom prst="rect">
            <a:avLst/>
          </a:prstGeom>
          <a:noFill/>
        </p:spPr>
        <p:txBody>
          <a:bodyPr wrap="square" rtlCol="0">
            <a:spAutoFit/>
          </a:bodyPr>
          <a:lstStyle/>
          <a:p>
            <a:r>
              <a:rPr lang="fr-FR" sz="3600" dirty="0">
                <a:sym typeface="Webdings" panose="05030102010509060703" pitchFamily="18" charset="2"/>
              </a:rPr>
              <a:t>Complète l’écriture</a:t>
            </a:r>
            <a:endParaRPr lang="fr-FR" sz="3600" dirty="0"/>
          </a:p>
        </p:txBody>
      </p:sp>
      <p:sp>
        <p:nvSpPr>
          <p:cNvPr id="5" name="ZoneTexte 4">
            <a:extLst>
              <a:ext uri="{FF2B5EF4-FFF2-40B4-BE49-F238E27FC236}">
                <a16:creationId xmlns:a16="http://schemas.microsoft.com/office/drawing/2014/main" id="{04D1B8B4-26FF-0197-91A1-895FD639719D}"/>
              </a:ext>
            </a:extLst>
          </p:cNvPr>
          <p:cNvSpPr txBox="1"/>
          <p:nvPr/>
        </p:nvSpPr>
        <p:spPr>
          <a:xfrm>
            <a:off x="266067" y="2602795"/>
            <a:ext cx="5578864" cy="1323439"/>
          </a:xfrm>
          <a:prstGeom prst="rect">
            <a:avLst/>
          </a:prstGeom>
          <a:noFill/>
        </p:spPr>
        <p:txBody>
          <a:bodyPr wrap="square" rtlCol="0">
            <a:spAutoFit/>
          </a:bodyPr>
          <a:lstStyle/>
          <a:p>
            <a:r>
              <a:rPr lang="fr-FR" sz="3600" dirty="0">
                <a:latin typeface="Arial" panose="020B0604020202020204" pitchFamily="34" charset="0"/>
                <a:cs typeface="Arial" panose="020B0604020202020204" pitchFamily="34" charset="0"/>
              </a:rPr>
              <a:t>Quel nombre est entre </a:t>
            </a:r>
            <a:r>
              <a:rPr lang="fr-FR" sz="4000" b="1" dirty="0">
                <a:latin typeface="BelleAllureCE" panose="02000803000000000000" pitchFamily="2" charset="0"/>
                <a:cs typeface="Arial" panose="020B0604020202020204" pitchFamily="34" charset="0"/>
              </a:rPr>
              <a:t>15</a:t>
            </a:r>
            <a:r>
              <a:rPr lang="fr-FR" sz="3600" dirty="0"/>
              <a:t> </a:t>
            </a:r>
            <a:r>
              <a:rPr lang="fr-FR" sz="3600" dirty="0">
                <a:latin typeface="Arial" panose="020B0604020202020204" pitchFamily="34" charset="0"/>
                <a:cs typeface="Arial" panose="020B0604020202020204" pitchFamily="34" charset="0"/>
              </a:rPr>
              <a:t>et</a:t>
            </a:r>
            <a:r>
              <a:rPr lang="fr-FR" sz="4000" dirty="0"/>
              <a:t> </a:t>
            </a:r>
            <a:r>
              <a:rPr lang="fr-FR" sz="4000" b="1" dirty="0">
                <a:latin typeface="Arial" panose="020B0604020202020204" pitchFamily="34" charset="0"/>
                <a:cs typeface="Arial" panose="020B0604020202020204" pitchFamily="34" charset="0"/>
              </a:rPr>
              <a:t>25</a:t>
            </a:r>
            <a:r>
              <a:rPr lang="fr-FR" sz="4000" dirty="0">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17</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ou</a:t>
            </a:r>
            <a:r>
              <a:rPr lang="fr-FR" sz="3600" b="1" dirty="0">
                <a:solidFill>
                  <a:srgbClr val="0070C0"/>
                </a:solidFill>
                <a:latin typeface="Arial" panose="020B0604020202020204" pitchFamily="34" charset="0"/>
                <a:cs typeface="Arial" panose="020B0604020202020204" pitchFamily="34" charset="0"/>
              </a:rPr>
              <a:t> </a:t>
            </a:r>
            <a:r>
              <a:rPr lang="fr-FR" sz="4000" b="1" dirty="0">
                <a:solidFill>
                  <a:srgbClr val="0070C0"/>
                </a:solidFill>
                <a:latin typeface="Arial" panose="020B0604020202020204" pitchFamily="34" charset="0"/>
                <a:cs typeface="Arial" panose="020B0604020202020204" pitchFamily="34" charset="0"/>
              </a:rPr>
              <a:t>27</a:t>
            </a:r>
            <a:r>
              <a:rPr lang="fr-FR" sz="3600" b="1" dirty="0">
                <a:solidFill>
                  <a:srgbClr val="0070C0"/>
                </a:solidFill>
                <a:latin typeface="Arial" panose="020B0604020202020204" pitchFamily="34" charset="0"/>
                <a:cs typeface="Arial" panose="020B0604020202020204" pitchFamily="34" charset="0"/>
              </a:rPr>
              <a:t> </a:t>
            </a:r>
            <a:r>
              <a:rPr lang="fr-FR" sz="3600" dirty="0">
                <a:latin typeface="Arial" panose="020B0604020202020204" pitchFamily="34" charset="0"/>
                <a:cs typeface="Arial" panose="020B0604020202020204" pitchFamily="34" charset="0"/>
              </a:rPr>
              <a:t>?</a:t>
            </a:r>
          </a:p>
        </p:txBody>
      </p:sp>
      <p:pic>
        <p:nvPicPr>
          <p:cNvPr id="6" name="Image 5">
            <a:extLst>
              <a:ext uri="{FF2B5EF4-FFF2-40B4-BE49-F238E27FC236}">
                <a16:creationId xmlns:a16="http://schemas.microsoft.com/office/drawing/2014/main" id="{754F4998-06D3-F19A-1772-6DA5B9AADCF8}"/>
              </a:ext>
            </a:extLst>
          </p:cNvPr>
          <p:cNvPicPr>
            <a:picLocks noChangeAspect="1"/>
          </p:cNvPicPr>
          <p:nvPr/>
        </p:nvPicPr>
        <p:blipFill>
          <a:blip r:embed="rId3"/>
          <a:stretch>
            <a:fillRect/>
          </a:stretch>
        </p:blipFill>
        <p:spPr>
          <a:xfrm>
            <a:off x="5576600" y="143595"/>
            <a:ext cx="1038797" cy="1038797"/>
          </a:xfrm>
          <a:prstGeom prst="rect">
            <a:avLst/>
          </a:prstGeom>
        </p:spPr>
      </p:pic>
      <p:sp>
        <p:nvSpPr>
          <p:cNvPr id="35" name="ZoneTexte 34">
            <a:extLst>
              <a:ext uri="{FF2B5EF4-FFF2-40B4-BE49-F238E27FC236}">
                <a16:creationId xmlns:a16="http://schemas.microsoft.com/office/drawing/2014/main" id="{B36E98AE-F94B-1628-DCC6-1D431ED8F6B6}"/>
              </a:ext>
            </a:extLst>
          </p:cNvPr>
          <p:cNvSpPr txBox="1"/>
          <p:nvPr/>
        </p:nvSpPr>
        <p:spPr>
          <a:xfrm>
            <a:off x="6539256" y="3618836"/>
            <a:ext cx="5274702" cy="830997"/>
          </a:xfrm>
          <a:prstGeom prst="rect">
            <a:avLst/>
          </a:prstGeom>
          <a:noFill/>
        </p:spPr>
        <p:txBody>
          <a:bodyPr wrap="square" rtlCol="0">
            <a:spAutoFit/>
          </a:bodyPr>
          <a:lstStyle/>
          <a:p>
            <a:pPr algn="ctr"/>
            <a:r>
              <a:rPr lang="fr-FR" sz="4800" dirty="0"/>
              <a:t>31d 5u = </a:t>
            </a:r>
            <a:r>
              <a:rPr lang="fr-FR" sz="4800" dirty="0">
                <a:solidFill>
                  <a:srgbClr val="0070C0"/>
                </a:solidFill>
              </a:rPr>
              <a:t>...</a:t>
            </a:r>
            <a:r>
              <a:rPr lang="fr-FR" sz="4800" dirty="0"/>
              <a:t>c </a:t>
            </a:r>
            <a:r>
              <a:rPr lang="fr-FR" sz="4800" dirty="0">
                <a:solidFill>
                  <a:srgbClr val="0070C0"/>
                </a:solidFill>
              </a:rPr>
              <a:t>...</a:t>
            </a:r>
            <a:r>
              <a:rPr lang="fr-FR" sz="4800" dirty="0"/>
              <a:t>d </a:t>
            </a:r>
            <a:r>
              <a:rPr lang="fr-FR" sz="4800" dirty="0">
                <a:solidFill>
                  <a:srgbClr val="0070C0"/>
                </a:solidFill>
              </a:rPr>
              <a:t>...</a:t>
            </a:r>
            <a:r>
              <a:rPr lang="fr-FR" sz="4800" dirty="0"/>
              <a:t>u</a:t>
            </a:r>
          </a:p>
        </p:txBody>
      </p:sp>
      <p:pic>
        <p:nvPicPr>
          <p:cNvPr id="61" name="Image 60">
            <a:extLst>
              <a:ext uri="{FF2B5EF4-FFF2-40B4-BE49-F238E27FC236}">
                <a16:creationId xmlns:a16="http://schemas.microsoft.com/office/drawing/2014/main" id="{F4E59CA2-ECB4-0AF6-FE5A-F6271789F5BB}"/>
              </a:ext>
            </a:extLst>
          </p:cNvPr>
          <p:cNvPicPr>
            <a:picLocks noChangeAspect="1"/>
          </p:cNvPicPr>
          <p:nvPr/>
        </p:nvPicPr>
        <p:blipFill>
          <a:blip r:embed="rId4"/>
          <a:stretch>
            <a:fillRect/>
          </a:stretch>
        </p:blipFill>
        <p:spPr>
          <a:xfrm>
            <a:off x="266067" y="4301425"/>
            <a:ext cx="5638504" cy="619896"/>
          </a:xfrm>
          <a:prstGeom prst="rect">
            <a:avLst/>
          </a:prstGeom>
        </p:spPr>
      </p:pic>
    </p:spTree>
    <p:extLst>
      <p:ext uri="{BB962C8B-B14F-4D97-AF65-F5344CB8AC3E}">
        <p14:creationId xmlns:p14="http://schemas.microsoft.com/office/powerpoint/2010/main" val="2989477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7B934-BE72-B650-7400-6BB0F4A33A1A}"/>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88E95D7A-2C91-6925-D4A5-666B01768F73}"/>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C5CD0818-6E85-03BD-CCC4-7484FC79D887}"/>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C81E1FDA-D812-D16D-5D7D-3889F5EFC8A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5" name="ZoneTexte 4">
            <a:extLst>
              <a:ext uri="{FF2B5EF4-FFF2-40B4-BE49-F238E27FC236}">
                <a16:creationId xmlns:a16="http://schemas.microsoft.com/office/drawing/2014/main" id="{EF04C484-5770-8AE5-FD35-536433A4F6DE}"/>
              </a:ext>
            </a:extLst>
          </p:cNvPr>
          <p:cNvSpPr txBox="1"/>
          <p:nvPr/>
        </p:nvSpPr>
        <p:spPr>
          <a:xfrm>
            <a:off x="266067" y="2602795"/>
            <a:ext cx="11528666" cy="646331"/>
          </a:xfrm>
          <a:prstGeom prst="rect">
            <a:avLst/>
          </a:prstGeom>
          <a:noFill/>
        </p:spPr>
        <p:txBody>
          <a:bodyPr wrap="square" rtlCol="0">
            <a:spAutoFit/>
          </a:bodyPr>
          <a:lstStyle/>
          <a:p>
            <a:r>
              <a:rPr lang="fr-FR" sz="3600" dirty="0">
                <a:sym typeface="Webdings" panose="05030102010509060703" pitchFamily="18" charset="2"/>
              </a:rPr>
              <a:t>Compare les nombres énoncés avec le symbole qui convient</a:t>
            </a:r>
            <a:endParaRPr lang="fr-FR" sz="3600" dirty="0"/>
          </a:p>
        </p:txBody>
      </p:sp>
      <p:pic>
        <p:nvPicPr>
          <p:cNvPr id="6" name="Image 5">
            <a:extLst>
              <a:ext uri="{FF2B5EF4-FFF2-40B4-BE49-F238E27FC236}">
                <a16:creationId xmlns:a16="http://schemas.microsoft.com/office/drawing/2014/main" id="{3FCFCA0C-EC07-6E8E-F0AC-1F471543C3A2}"/>
              </a:ext>
            </a:extLst>
          </p:cNvPr>
          <p:cNvPicPr>
            <a:picLocks noChangeAspect="1"/>
          </p:cNvPicPr>
          <p:nvPr/>
        </p:nvPicPr>
        <p:blipFill>
          <a:blip r:embed="rId3"/>
          <a:stretch>
            <a:fillRect/>
          </a:stretch>
        </p:blipFill>
        <p:spPr>
          <a:xfrm>
            <a:off x="5576600" y="143595"/>
            <a:ext cx="1038797" cy="1038797"/>
          </a:xfrm>
          <a:prstGeom prst="rect">
            <a:avLst/>
          </a:prstGeom>
        </p:spPr>
      </p:pic>
    </p:spTree>
    <p:extLst>
      <p:ext uri="{BB962C8B-B14F-4D97-AF65-F5344CB8AC3E}">
        <p14:creationId xmlns:p14="http://schemas.microsoft.com/office/powerpoint/2010/main" val="2520380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838200" y="2341174"/>
            <a:ext cx="10977082" cy="1569660"/>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calcule un complément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dans les deux sens les tables d’addition</a:t>
            </a:r>
          </a:p>
        </p:txBody>
      </p:sp>
    </p:spTree>
    <p:extLst>
      <p:ext uri="{BB962C8B-B14F-4D97-AF65-F5344CB8AC3E}">
        <p14:creationId xmlns:p14="http://schemas.microsoft.com/office/powerpoint/2010/main" val="4250113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7" name="ZoneTexte 6">
            <a:extLst>
              <a:ext uri="{FF2B5EF4-FFF2-40B4-BE49-F238E27FC236}">
                <a16:creationId xmlns:a16="http://schemas.microsoft.com/office/drawing/2014/main" id="{5C929B2A-4782-1FC8-EB41-82B85A3B416C}"/>
              </a:ext>
            </a:extLst>
          </p:cNvPr>
          <p:cNvSpPr txBox="1"/>
          <p:nvPr/>
        </p:nvSpPr>
        <p:spPr>
          <a:xfrm>
            <a:off x="1767155" y="1871003"/>
            <a:ext cx="8938517" cy="1754326"/>
          </a:xfrm>
          <a:prstGeom prst="rect">
            <a:avLst/>
          </a:prstGeom>
          <a:noFill/>
        </p:spPr>
        <p:txBody>
          <a:bodyPr wrap="square" rtlCol="0">
            <a:spAutoFit/>
          </a:bodyPr>
          <a:lstStyle/>
          <a:p>
            <a:r>
              <a:rPr lang="fr-FR" sz="3600" u="sng" dirty="0"/>
              <a:t>Rappel</a:t>
            </a:r>
            <a:r>
              <a:rPr lang="fr-FR" sz="3600" dirty="0"/>
              <a:t> comment ajouter ou soustraire 1 ou 2 à un nombre ?</a:t>
            </a:r>
          </a:p>
          <a:p>
            <a:r>
              <a:rPr lang="fr-FR" sz="3600" dirty="0"/>
              <a:t>Faisons un exemple de chaque cas.</a:t>
            </a:r>
          </a:p>
        </p:txBody>
      </p:sp>
      <p:pic>
        <p:nvPicPr>
          <p:cNvPr id="2" name="Image 1">
            <a:extLst>
              <a:ext uri="{FF2B5EF4-FFF2-40B4-BE49-F238E27FC236}">
                <a16:creationId xmlns:a16="http://schemas.microsoft.com/office/drawing/2014/main" id="{71E08F33-C2A7-D8DE-CDB0-353AE770957B}"/>
              </a:ext>
            </a:extLst>
          </p:cNvPr>
          <p:cNvPicPr>
            <a:picLocks noChangeAspect="1"/>
          </p:cNvPicPr>
          <p:nvPr/>
        </p:nvPicPr>
        <p:blipFill>
          <a:blip r:embed="rId3"/>
          <a:stretch>
            <a:fillRect/>
          </a:stretch>
        </p:blipFill>
        <p:spPr>
          <a:xfrm>
            <a:off x="5757615" y="294492"/>
            <a:ext cx="957596" cy="1174409"/>
          </a:xfrm>
          <a:prstGeom prst="rect">
            <a:avLst/>
          </a:prstGeom>
        </p:spPr>
      </p:pic>
    </p:spTree>
    <p:extLst>
      <p:ext uri="{BB962C8B-B14F-4D97-AF65-F5344CB8AC3E}">
        <p14:creationId xmlns:p14="http://schemas.microsoft.com/office/powerpoint/2010/main" val="29770170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13601</TotalTime>
  <Words>1669</Words>
  <Application>Microsoft Office PowerPoint</Application>
  <PresentationFormat>Grand écran</PresentationFormat>
  <Paragraphs>171</Paragraphs>
  <Slides>25</Slides>
  <Notes>21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25</vt:i4>
      </vt:variant>
    </vt:vector>
  </HeadingPairs>
  <TitlesOfParts>
    <vt:vector size="33" baseType="lpstr">
      <vt:lpstr>Arial</vt:lpstr>
      <vt:lpstr>BelleAllureCE</vt:lpstr>
      <vt:lpstr>Calibri</vt:lpstr>
      <vt:lpstr>Calibri Light</vt:lpstr>
      <vt:lpstr>KG Turning Tables</vt:lpstr>
      <vt:lpstr>Webdings</vt:lpstr>
      <vt:lpstr>Wingdings</vt:lpstr>
      <vt:lpstr>Thème Office</vt:lpstr>
      <vt:lpstr>PERIODE 2  séance 30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247</cp:revision>
  <dcterms:created xsi:type="dcterms:W3CDTF">2018-07-28T07:30:27Z</dcterms:created>
  <dcterms:modified xsi:type="dcterms:W3CDTF">2025-10-28T06:48:10Z</dcterms:modified>
</cp:coreProperties>
</file>